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5"/>
  </p:notesMasterIdLst>
  <p:sldIdLst>
    <p:sldId id="256" r:id="rId2"/>
    <p:sldId id="257" r:id="rId3"/>
    <p:sldId id="363" r:id="rId4"/>
    <p:sldId id="261" r:id="rId5"/>
    <p:sldId id="317" r:id="rId6"/>
    <p:sldId id="318" r:id="rId7"/>
    <p:sldId id="337" r:id="rId8"/>
    <p:sldId id="338" r:id="rId9"/>
    <p:sldId id="293" r:id="rId10"/>
    <p:sldId id="362" r:id="rId11"/>
    <p:sldId id="344" r:id="rId12"/>
    <p:sldId id="306" r:id="rId13"/>
    <p:sldId id="320" r:id="rId14"/>
    <p:sldId id="321" r:id="rId15"/>
    <p:sldId id="296" r:id="rId16"/>
    <p:sldId id="297" r:id="rId17"/>
    <p:sldId id="298" r:id="rId18"/>
    <p:sldId id="341" r:id="rId19"/>
    <p:sldId id="339" r:id="rId20"/>
    <p:sldId id="295" r:id="rId21"/>
    <p:sldId id="300" r:id="rId22"/>
    <p:sldId id="352" r:id="rId23"/>
    <p:sldId id="354" r:id="rId24"/>
    <p:sldId id="353" r:id="rId25"/>
    <p:sldId id="331" r:id="rId26"/>
    <p:sldId id="281" r:id="rId27"/>
    <p:sldId id="332" r:id="rId28"/>
    <p:sldId id="335" r:id="rId29"/>
    <p:sldId id="361" r:id="rId30"/>
    <p:sldId id="303" r:id="rId31"/>
    <p:sldId id="304" r:id="rId32"/>
    <p:sldId id="358" r:id="rId33"/>
    <p:sldId id="284" r:id="rId34"/>
    <p:sldId id="286" r:id="rId35"/>
    <p:sldId id="355" r:id="rId36"/>
    <p:sldId id="285" r:id="rId37"/>
    <p:sldId id="288" r:id="rId38"/>
    <p:sldId id="290" r:id="rId39"/>
    <p:sldId id="308" r:id="rId40"/>
    <p:sldId id="312" r:id="rId41"/>
    <p:sldId id="313" r:id="rId42"/>
    <p:sldId id="291" r:id="rId43"/>
    <p:sldId id="307"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37" autoAdjust="0"/>
    <p:restoredTop sz="83893" autoAdjust="0"/>
  </p:normalViewPr>
  <p:slideViewPr>
    <p:cSldViewPr>
      <p:cViewPr>
        <p:scale>
          <a:sx n="70" d="100"/>
          <a:sy n="70" d="100"/>
        </p:scale>
        <p:origin x="-1854" y="-240"/>
      </p:cViewPr>
      <p:guideLst>
        <p:guide orient="horz" pos="2160"/>
        <p:guide pos="2880"/>
      </p:guideLst>
    </p:cSldViewPr>
  </p:slideViewPr>
  <p:outlineViewPr>
    <p:cViewPr>
      <p:scale>
        <a:sx n="33" d="100"/>
        <a:sy n="33" d="100"/>
      </p:scale>
      <p:origin x="24" y="44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0B4C25-424C-4880-875C-30FC4E24B425}" type="datetimeFigureOut">
              <a:rPr lang="en-US" smtClean="0"/>
              <a:t>7/28/2016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5A92B9-480C-42BB-8163-642C98F42E35}" type="slidenum">
              <a:rPr lang="en-US" smtClean="0"/>
              <a:t>‹#›</a:t>
            </a:fld>
            <a:endParaRPr lang="en-US"/>
          </a:p>
        </p:txBody>
      </p:sp>
    </p:spTree>
    <p:extLst>
      <p:ext uri="{BB962C8B-B14F-4D97-AF65-F5344CB8AC3E}">
        <p14:creationId xmlns:p14="http://schemas.microsoft.com/office/powerpoint/2010/main" val="2953077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5A92B9-480C-42BB-8163-642C98F42E35}" type="slidenum">
              <a:rPr lang="en-US" smtClean="0"/>
              <a:t>1</a:t>
            </a:fld>
            <a:endParaRPr lang="en-US"/>
          </a:p>
        </p:txBody>
      </p:sp>
    </p:spTree>
    <p:extLst>
      <p:ext uri="{BB962C8B-B14F-4D97-AF65-F5344CB8AC3E}">
        <p14:creationId xmlns:p14="http://schemas.microsoft.com/office/powerpoint/2010/main" val="3833732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BRU staff</a:t>
            </a:r>
          </a:p>
          <a:p>
            <a:pPr eaLnBrk="1" hangingPunct="1">
              <a:spcBef>
                <a:spcPct val="0"/>
              </a:spcBef>
            </a:pPr>
            <a:r>
              <a:rPr lang="en-US" altLang="en-US" dirty="0" smtClean="0"/>
              <a:t>Explain what a BEA is (brief)</a:t>
            </a:r>
          </a:p>
          <a:p>
            <a:pPr eaLnBrk="1" hangingPunct="1">
              <a:spcBef>
                <a:spcPct val="0"/>
              </a:spcBef>
            </a:pPr>
            <a:r>
              <a:rPr lang="en-US" altLang="en-US" dirty="0" smtClean="0"/>
              <a:t>Explain what due care is (brief)</a:t>
            </a:r>
          </a:p>
          <a:p>
            <a:pPr eaLnBrk="1" hangingPunct="1">
              <a:spcBef>
                <a:spcPct val="0"/>
              </a:spcBef>
            </a:pPr>
            <a:r>
              <a:rPr lang="en-US" altLang="en-US" dirty="0" smtClean="0"/>
              <a:t>Explain what additional response activities are (brief)</a:t>
            </a:r>
          </a:p>
          <a:p>
            <a:pPr eaLnBrk="1" hangingPunct="1">
              <a:spcBef>
                <a:spcPct val="0"/>
              </a:spcBef>
            </a:pPr>
            <a:r>
              <a:rPr lang="en-US" altLang="en-US" dirty="0" smtClean="0"/>
              <a:t>Demolition limited</a:t>
            </a:r>
            <a:r>
              <a:rPr lang="en-US" altLang="en-US" baseline="0" dirty="0" smtClean="0"/>
              <a:t> to no more than half the grant or loan amount</a:t>
            </a:r>
          </a:p>
          <a:p>
            <a:pPr eaLnBrk="1" hangingPunct="1">
              <a:spcBef>
                <a:spcPct val="0"/>
              </a:spcBef>
            </a:pPr>
            <a:endParaRPr lang="en-US" altLang="en-US"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A liable party may not profit from the expenditure of state funds nor be relieved of responsibility for environmental response activities.</a:t>
            </a:r>
            <a:r>
              <a:rPr lang="en-US" dirty="0" smtClean="0">
                <a:effectLst/>
              </a:rPr>
              <a:t> </a:t>
            </a:r>
          </a:p>
          <a:p>
            <a:pPr eaLnBrk="1" hangingPunct="1">
              <a:spcBef>
                <a:spcPct val="0"/>
              </a:spcBef>
            </a:pPr>
            <a:r>
              <a:rPr lang="en-US" altLang="en-US" dirty="0" smtClean="0"/>
              <a:t>Liable</a:t>
            </a:r>
            <a:r>
              <a:rPr lang="en-US" altLang="en-US" baseline="0" dirty="0" smtClean="0"/>
              <a:t> party complicates but doesn’t disqualify from funding; C&amp;E will talk about liability later</a:t>
            </a:r>
          </a:p>
          <a:p>
            <a:pPr eaLnBrk="1" hangingPunct="1">
              <a:spcBef>
                <a:spcPct val="0"/>
              </a:spcBef>
            </a:pPr>
            <a:endParaRPr lang="en-US"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Grants and loans can pay for environmental costs at eligible sites- the conditions must be dealt with to allow for redevelopment and achieve environmental improvements and economic development (especially for grants). </a:t>
            </a:r>
            <a:r>
              <a:rPr lang="en-US" sz="1200" kern="1200" dirty="0" smtClean="0">
                <a:solidFill>
                  <a:schemeClr val="tx1"/>
                </a:solidFill>
                <a:effectLst/>
                <a:latin typeface="+mn-lt"/>
                <a:ea typeface="+mn-ea"/>
                <a:cs typeface="+mn-cs"/>
              </a:rPr>
              <a:t>Eligible activities include environmental investigations and assessments, interim response, and due care response activities necessary for the proposed development.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We don’t generally</a:t>
            </a:r>
            <a:r>
              <a:rPr lang="en-US" baseline="0" dirty="0" smtClean="0"/>
              <a:t> consider buildings with lead paint or asbestos containing materials to be brownfield conditions from the perspective of environmental contamination.  These conditions exist in many older buildings- they are eligible activities under the MSF part of Act 381 for school TIF reimbursement. </a:t>
            </a:r>
          </a:p>
          <a:p>
            <a:endParaRPr lang="en-US" baseline="0" dirty="0" smtClean="0"/>
          </a:p>
          <a:p>
            <a:r>
              <a:rPr lang="en-US" baseline="0" dirty="0" smtClean="0"/>
              <a:t>Basically, the DEQ is concerned with more typical environmental contamination- such as groundwater, soil or vapor intrusion issues where those would either increase the costs of development or have potential impacts on natural resources or future occupants of a building. </a:t>
            </a:r>
          </a:p>
          <a:p>
            <a:r>
              <a:rPr lang="en-US" baseline="0" dirty="0" smtClean="0"/>
              <a:t>Eliminating or reducing the risks of contamination can be an eligible activity depending on the incentive used.</a:t>
            </a:r>
          </a:p>
          <a:p>
            <a:endParaRPr lang="en-US" dirty="0" smtClean="0"/>
          </a:p>
          <a:p>
            <a:pPr eaLnBrk="1" hangingPunct="1">
              <a:spcBef>
                <a:spcPct val="0"/>
              </a:spcBef>
            </a:pPr>
            <a:endParaRPr lang="en-US" altLang="en-US" dirty="0" smtClean="0"/>
          </a:p>
          <a:p>
            <a:pPr eaLnBrk="1" hangingPunct="1">
              <a:spcBef>
                <a:spcPct val="0"/>
              </a:spcBef>
            </a:pPr>
            <a:endParaRPr lang="en-US" altLang="en-US" dirty="0" smtClean="0"/>
          </a:p>
        </p:txBody>
      </p:sp>
      <p:sp>
        <p:nvSpPr>
          <p:cNvPr id="63492"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57" indent="-280406" eaLnBrk="0" hangingPunct="0">
              <a:spcBef>
                <a:spcPct val="30000"/>
              </a:spcBef>
              <a:defRPr sz="1200">
                <a:solidFill>
                  <a:schemeClr val="tx1"/>
                </a:solidFill>
                <a:latin typeface="Calibri" pitchFamily="34" charset="0"/>
              </a:defRPr>
            </a:lvl2pPr>
            <a:lvl3pPr marL="1121626" indent="-224325" eaLnBrk="0" hangingPunct="0">
              <a:spcBef>
                <a:spcPct val="30000"/>
              </a:spcBef>
              <a:defRPr sz="1200">
                <a:solidFill>
                  <a:schemeClr val="tx1"/>
                </a:solidFill>
                <a:latin typeface="Calibri" pitchFamily="34" charset="0"/>
              </a:defRPr>
            </a:lvl3pPr>
            <a:lvl4pPr marL="1570276" indent="-224325" eaLnBrk="0" hangingPunct="0">
              <a:spcBef>
                <a:spcPct val="30000"/>
              </a:spcBef>
              <a:defRPr sz="1200">
                <a:solidFill>
                  <a:schemeClr val="tx1"/>
                </a:solidFill>
                <a:latin typeface="Calibri" pitchFamily="34" charset="0"/>
              </a:defRPr>
            </a:lvl4pPr>
            <a:lvl5pPr marL="2018927" indent="-224325" eaLnBrk="0" hangingPunct="0">
              <a:spcBef>
                <a:spcPct val="30000"/>
              </a:spcBef>
              <a:defRPr sz="1200">
                <a:solidFill>
                  <a:schemeClr val="tx1"/>
                </a:solidFill>
                <a:latin typeface="Calibri" pitchFamily="34" charset="0"/>
              </a:defRPr>
            </a:lvl5pPr>
            <a:lvl6pPr marL="2467577" indent="-224325" eaLnBrk="0" fontAlgn="base" hangingPunct="0">
              <a:spcBef>
                <a:spcPct val="30000"/>
              </a:spcBef>
              <a:spcAft>
                <a:spcPct val="0"/>
              </a:spcAft>
              <a:defRPr sz="1200">
                <a:solidFill>
                  <a:schemeClr val="tx1"/>
                </a:solidFill>
                <a:latin typeface="Calibri" pitchFamily="34" charset="0"/>
              </a:defRPr>
            </a:lvl6pPr>
            <a:lvl7pPr marL="2916227" indent="-224325" eaLnBrk="0" fontAlgn="base" hangingPunct="0">
              <a:spcBef>
                <a:spcPct val="30000"/>
              </a:spcBef>
              <a:spcAft>
                <a:spcPct val="0"/>
              </a:spcAft>
              <a:defRPr sz="1200">
                <a:solidFill>
                  <a:schemeClr val="tx1"/>
                </a:solidFill>
                <a:latin typeface="Calibri" pitchFamily="34" charset="0"/>
              </a:defRPr>
            </a:lvl7pPr>
            <a:lvl8pPr marL="3364878" indent="-224325" eaLnBrk="0" fontAlgn="base" hangingPunct="0">
              <a:spcBef>
                <a:spcPct val="30000"/>
              </a:spcBef>
              <a:spcAft>
                <a:spcPct val="0"/>
              </a:spcAft>
              <a:defRPr sz="1200">
                <a:solidFill>
                  <a:schemeClr val="tx1"/>
                </a:solidFill>
                <a:latin typeface="Calibri" pitchFamily="34" charset="0"/>
              </a:defRPr>
            </a:lvl8pPr>
            <a:lvl9pPr marL="3813528" indent="-224325"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endParaRPr lang="en-US" altLang="en-US" smtClean="0"/>
          </a:p>
        </p:txBody>
      </p:sp>
      <p:sp>
        <p:nvSpPr>
          <p:cNvPr id="63493"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57" indent="-280406" eaLnBrk="0" hangingPunct="0">
              <a:spcBef>
                <a:spcPct val="30000"/>
              </a:spcBef>
              <a:defRPr sz="1200">
                <a:solidFill>
                  <a:schemeClr val="tx1"/>
                </a:solidFill>
                <a:latin typeface="Calibri" pitchFamily="34" charset="0"/>
              </a:defRPr>
            </a:lvl2pPr>
            <a:lvl3pPr marL="1121626" indent="-224325" eaLnBrk="0" hangingPunct="0">
              <a:spcBef>
                <a:spcPct val="30000"/>
              </a:spcBef>
              <a:defRPr sz="1200">
                <a:solidFill>
                  <a:schemeClr val="tx1"/>
                </a:solidFill>
                <a:latin typeface="Calibri" pitchFamily="34" charset="0"/>
              </a:defRPr>
            </a:lvl3pPr>
            <a:lvl4pPr marL="1570276" indent="-224325" eaLnBrk="0" hangingPunct="0">
              <a:spcBef>
                <a:spcPct val="30000"/>
              </a:spcBef>
              <a:defRPr sz="1200">
                <a:solidFill>
                  <a:schemeClr val="tx1"/>
                </a:solidFill>
                <a:latin typeface="Calibri" pitchFamily="34" charset="0"/>
              </a:defRPr>
            </a:lvl4pPr>
            <a:lvl5pPr marL="2018927" indent="-224325" eaLnBrk="0" hangingPunct="0">
              <a:spcBef>
                <a:spcPct val="30000"/>
              </a:spcBef>
              <a:defRPr sz="1200">
                <a:solidFill>
                  <a:schemeClr val="tx1"/>
                </a:solidFill>
                <a:latin typeface="Calibri" pitchFamily="34" charset="0"/>
              </a:defRPr>
            </a:lvl5pPr>
            <a:lvl6pPr marL="2467577" indent="-224325" eaLnBrk="0" fontAlgn="base" hangingPunct="0">
              <a:spcBef>
                <a:spcPct val="30000"/>
              </a:spcBef>
              <a:spcAft>
                <a:spcPct val="0"/>
              </a:spcAft>
              <a:defRPr sz="1200">
                <a:solidFill>
                  <a:schemeClr val="tx1"/>
                </a:solidFill>
                <a:latin typeface="Calibri" pitchFamily="34" charset="0"/>
              </a:defRPr>
            </a:lvl6pPr>
            <a:lvl7pPr marL="2916227" indent="-224325" eaLnBrk="0" fontAlgn="base" hangingPunct="0">
              <a:spcBef>
                <a:spcPct val="30000"/>
              </a:spcBef>
              <a:spcAft>
                <a:spcPct val="0"/>
              </a:spcAft>
              <a:defRPr sz="1200">
                <a:solidFill>
                  <a:schemeClr val="tx1"/>
                </a:solidFill>
                <a:latin typeface="Calibri" pitchFamily="34" charset="0"/>
              </a:defRPr>
            </a:lvl7pPr>
            <a:lvl8pPr marL="3364878" indent="-224325" eaLnBrk="0" fontAlgn="base" hangingPunct="0">
              <a:spcBef>
                <a:spcPct val="30000"/>
              </a:spcBef>
              <a:spcAft>
                <a:spcPct val="0"/>
              </a:spcAft>
              <a:defRPr sz="1200">
                <a:solidFill>
                  <a:schemeClr val="tx1"/>
                </a:solidFill>
                <a:latin typeface="Calibri" pitchFamily="34" charset="0"/>
              </a:defRPr>
            </a:lvl8pPr>
            <a:lvl9pPr marL="3813528" indent="-224325"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C29FFA81-800B-4AD8-9231-3A2AAAAD0E97}" type="datetime8">
              <a:rPr lang="en-US" altLang="en-US" smtClean="0"/>
              <a:pPr eaLnBrk="1" fontAlgn="base" hangingPunct="1">
                <a:spcBef>
                  <a:spcPct val="0"/>
                </a:spcBef>
                <a:spcAft>
                  <a:spcPct val="0"/>
                </a:spcAft>
              </a:pPr>
              <a:t>7/28/2016 9:43 AM</a:t>
            </a:fld>
            <a:endParaRPr lang="en-US" altLang="en-US" smtClean="0"/>
          </a:p>
        </p:txBody>
      </p:sp>
      <p:sp>
        <p:nvSpPr>
          <p:cNvPr id="63494"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57" indent="-280406" eaLnBrk="0" hangingPunct="0">
              <a:spcBef>
                <a:spcPct val="30000"/>
              </a:spcBef>
              <a:defRPr sz="1200">
                <a:solidFill>
                  <a:schemeClr val="tx1"/>
                </a:solidFill>
                <a:latin typeface="Calibri" pitchFamily="34" charset="0"/>
              </a:defRPr>
            </a:lvl2pPr>
            <a:lvl3pPr marL="1121626" indent="-224325" eaLnBrk="0" hangingPunct="0">
              <a:spcBef>
                <a:spcPct val="30000"/>
              </a:spcBef>
              <a:defRPr sz="1200">
                <a:solidFill>
                  <a:schemeClr val="tx1"/>
                </a:solidFill>
                <a:latin typeface="Calibri" pitchFamily="34" charset="0"/>
              </a:defRPr>
            </a:lvl3pPr>
            <a:lvl4pPr marL="1570276" indent="-224325" eaLnBrk="0" hangingPunct="0">
              <a:spcBef>
                <a:spcPct val="30000"/>
              </a:spcBef>
              <a:defRPr sz="1200">
                <a:solidFill>
                  <a:schemeClr val="tx1"/>
                </a:solidFill>
                <a:latin typeface="Calibri" pitchFamily="34" charset="0"/>
              </a:defRPr>
            </a:lvl4pPr>
            <a:lvl5pPr marL="2018927" indent="-224325" eaLnBrk="0" hangingPunct="0">
              <a:spcBef>
                <a:spcPct val="30000"/>
              </a:spcBef>
              <a:defRPr sz="1200">
                <a:solidFill>
                  <a:schemeClr val="tx1"/>
                </a:solidFill>
                <a:latin typeface="Calibri" pitchFamily="34" charset="0"/>
              </a:defRPr>
            </a:lvl5pPr>
            <a:lvl6pPr marL="2467577" indent="-224325" eaLnBrk="0" fontAlgn="base" hangingPunct="0">
              <a:spcBef>
                <a:spcPct val="30000"/>
              </a:spcBef>
              <a:spcAft>
                <a:spcPct val="0"/>
              </a:spcAft>
              <a:defRPr sz="1200">
                <a:solidFill>
                  <a:schemeClr val="tx1"/>
                </a:solidFill>
                <a:latin typeface="Calibri" pitchFamily="34" charset="0"/>
              </a:defRPr>
            </a:lvl6pPr>
            <a:lvl7pPr marL="2916227" indent="-224325" eaLnBrk="0" fontAlgn="base" hangingPunct="0">
              <a:spcBef>
                <a:spcPct val="30000"/>
              </a:spcBef>
              <a:spcAft>
                <a:spcPct val="0"/>
              </a:spcAft>
              <a:defRPr sz="1200">
                <a:solidFill>
                  <a:schemeClr val="tx1"/>
                </a:solidFill>
                <a:latin typeface="Calibri" pitchFamily="34" charset="0"/>
              </a:defRPr>
            </a:lvl7pPr>
            <a:lvl8pPr marL="3364878" indent="-224325" eaLnBrk="0" fontAlgn="base" hangingPunct="0">
              <a:spcBef>
                <a:spcPct val="30000"/>
              </a:spcBef>
              <a:spcAft>
                <a:spcPct val="0"/>
              </a:spcAft>
              <a:defRPr sz="1200">
                <a:solidFill>
                  <a:schemeClr val="tx1"/>
                </a:solidFill>
                <a:latin typeface="Calibri" pitchFamily="34" charset="0"/>
              </a:defRPr>
            </a:lvl8pPr>
            <a:lvl9pPr marL="3813528" indent="-224325"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r>
              <a:rPr lang="en-US" altLang="en-US" smtClean="0">
                <a:solidFill>
                  <a:srgbClr val="000000"/>
                </a:solidFill>
              </a:rPr>
              <a:t>© 2007 Microsoft Corporation. All rights reserved. Microsoft, Windows, Windows Vista and other product names are or may be registered trademarks and/or trademarks in the U.S. and/or other countries.</a:t>
            </a:r>
          </a:p>
          <a:p>
            <a:pPr eaLnBrk="1" fontAlgn="base" hangingPunct="1">
              <a:spcBef>
                <a:spcPct val="0"/>
              </a:spcBef>
              <a:spcAft>
                <a:spcPct val="0"/>
              </a:spcAft>
            </a:pPr>
            <a:r>
              <a:rPr lang="en-US" alt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en-US" smtClean="0">
                <a:solidFill>
                  <a:srgbClr val="000000"/>
                </a:solidFill>
              </a:rPr>
            </a:br>
            <a:r>
              <a:rPr lang="en-US" altLang="en-US" smtClean="0">
                <a:solidFill>
                  <a:srgbClr val="000000"/>
                </a:solidFill>
              </a:rPr>
              <a:t>MICROSOFT MAKES NO WARRANTIES, EXPRESS, IMPLIED OR STATUTORY, AS TO THE INFORMATION IN THIS PRESENTATION.</a:t>
            </a:r>
          </a:p>
          <a:p>
            <a:pPr eaLnBrk="1" fontAlgn="base" hangingPunct="1">
              <a:spcBef>
                <a:spcPct val="0"/>
              </a:spcBef>
              <a:spcAft>
                <a:spcPct val="0"/>
              </a:spcAft>
            </a:pPr>
            <a:endParaRPr lang="en-US" altLang="en-US" smtClean="0"/>
          </a:p>
        </p:txBody>
      </p:sp>
      <p:sp>
        <p:nvSpPr>
          <p:cNvPr id="63495"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57" indent="-280406" eaLnBrk="0" hangingPunct="0">
              <a:spcBef>
                <a:spcPct val="30000"/>
              </a:spcBef>
              <a:defRPr sz="1200">
                <a:solidFill>
                  <a:schemeClr val="tx1"/>
                </a:solidFill>
                <a:latin typeface="Calibri" pitchFamily="34" charset="0"/>
              </a:defRPr>
            </a:lvl2pPr>
            <a:lvl3pPr marL="1121626" indent="-224325" eaLnBrk="0" hangingPunct="0">
              <a:spcBef>
                <a:spcPct val="30000"/>
              </a:spcBef>
              <a:defRPr sz="1200">
                <a:solidFill>
                  <a:schemeClr val="tx1"/>
                </a:solidFill>
                <a:latin typeface="Calibri" pitchFamily="34" charset="0"/>
              </a:defRPr>
            </a:lvl3pPr>
            <a:lvl4pPr marL="1570276" indent="-224325" eaLnBrk="0" hangingPunct="0">
              <a:spcBef>
                <a:spcPct val="30000"/>
              </a:spcBef>
              <a:defRPr sz="1200">
                <a:solidFill>
                  <a:schemeClr val="tx1"/>
                </a:solidFill>
                <a:latin typeface="Calibri" pitchFamily="34" charset="0"/>
              </a:defRPr>
            </a:lvl4pPr>
            <a:lvl5pPr marL="2018927" indent="-224325" eaLnBrk="0" hangingPunct="0">
              <a:spcBef>
                <a:spcPct val="30000"/>
              </a:spcBef>
              <a:defRPr sz="1200">
                <a:solidFill>
                  <a:schemeClr val="tx1"/>
                </a:solidFill>
                <a:latin typeface="Calibri" pitchFamily="34" charset="0"/>
              </a:defRPr>
            </a:lvl5pPr>
            <a:lvl6pPr marL="2467577" indent="-224325" eaLnBrk="0" fontAlgn="base" hangingPunct="0">
              <a:spcBef>
                <a:spcPct val="30000"/>
              </a:spcBef>
              <a:spcAft>
                <a:spcPct val="0"/>
              </a:spcAft>
              <a:defRPr sz="1200">
                <a:solidFill>
                  <a:schemeClr val="tx1"/>
                </a:solidFill>
                <a:latin typeface="Calibri" pitchFamily="34" charset="0"/>
              </a:defRPr>
            </a:lvl6pPr>
            <a:lvl7pPr marL="2916227" indent="-224325" eaLnBrk="0" fontAlgn="base" hangingPunct="0">
              <a:spcBef>
                <a:spcPct val="30000"/>
              </a:spcBef>
              <a:spcAft>
                <a:spcPct val="0"/>
              </a:spcAft>
              <a:defRPr sz="1200">
                <a:solidFill>
                  <a:schemeClr val="tx1"/>
                </a:solidFill>
                <a:latin typeface="Calibri" pitchFamily="34" charset="0"/>
              </a:defRPr>
            </a:lvl7pPr>
            <a:lvl8pPr marL="3364878" indent="-224325" eaLnBrk="0" fontAlgn="base" hangingPunct="0">
              <a:spcBef>
                <a:spcPct val="30000"/>
              </a:spcBef>
              <a:spcAft>
                <a:spcPct val="0"/>
              </a:spcAft>
              <a:defRPr sz="1200">
                <a:solidFill>
                  <a:schemeClr val="tx1"/>
                </a:solidFill>
                <a:latin typeface="Calibri" pitchFamily="34" charset="0"/>
              </a:defRPr>
            </a:lvl8pPr>
            <a:lvl9pPr marL="3813528" indent="-224325"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9E3AA6EE-1854-44F0-B64F-CBCAE5099F98}" type="slidenum">
              <a:rPr lang="en-US" altLang="en-US" smtClean="0"/>
              <a:pPr eaLnBrk="1" fontAlgn="base" hangingPunct="1">
                <a:spcBef>
                  <a:spcPct val="0"/>
                </a:spcBef>
                <a:spcAft>
                  <a:spcPct val="0"/>
                </a:spcAft>
              </a:pPr>
              <a:t>11</a:t>
            </a:fld>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BRU staff</a:t>
            </a:r>
          </a:p>
          <a:p>
            <a:pPr eaLnBrk="1" hangingPunct="1">
              <a:spcBef>
                <a:spcPct val="0"/>
              </a:spcBef>
            </a:pPr>
            <a:endParaRPr lang="en-US" altLang="en-US" dirty="0" smtClean="0"/>
          </a:p>
          <a:p>
            <a:r>
              <a:rPr lang="en-US" sz="1200" b="1" kern="1200" dirty="0" smtClean="0">
                <a:solidFill>
                  <a:schemeClr val="tx1"/>
                </a:solidFill>
                <a:effectLst/>
                <a:latin typeface="+mn-lt"/>
                <a:ea typeface="+mn-ea"/>
                <a:cs typeface="+mn-cs"/>
              </a:rPr>
              <a:t>Purpose:</a:t>
            </a:r>
            <a:br>
              <a:rPr lang="en-US" sz="1200" b="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Brownfield redevelopment grants provide funding to local units of government and other public bodies to investigate and remediate known sites of environmental contamination, which will be used for identified economic redevelopment projects.</a:t>
            </a:r>
            <a:r>
              <a:rPr lang="en-US" dirty="0" smtClean="0">
                <a:effectLst/>
              </a:rPr>
              <a:t> </a:t>
            </a:r>
          </a:p>
          <a:p>
            <a:r>
              <a:rPr lang="en-US" sz="1200" b="1" kern="1200" dirty="0" smtClean="0">
                <a:solidFill>
                  <a:schemeClr val="tx1"/>
                </a:solidFill>
                <a:effectLst/>
                <a:latin typeface="+mn-lt"/>
                <a:ea typeface="+mn-ea"/>
                <a:cs typeface="+mn-cs"/>
              </a:rPr>
              <a:t>Dollar Amount(s) Available (Min or Max):</a:t>
            </a:r>
            <a:br>
              <a:rPr lang="en-US" sz="1200" b="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Maximum grant award is 1 million dollars per project.</a:t>
            </a:r>
            <a:r>
              <a:rPr lang="en-US" dirty="0" smtClean="0">
                <a:effectLst/>
              </a:rPr>
              <a:t> </a:t>
            </a:r>
          </a:p>
          <a:p>
            <a:endParaRPr lang="en-US" dirty="0" smtClean="0">
              <a:effectLst/>
            </a:endParaRPr>
          </a:p>
          <a:p>
            <a:r>
              <a:rPr lang="en-US" sz="1200" kern="1200" dirty="0" smtClean="0">
                <a:solidFill>
                  <a:schemeClr val="tx1"/>
                </a:solidFill>
                <a:effectLst/>
                <a:latin typeface="+mn-lt"/>
                <a:ea typeface="+mn-ea"/>
                <a:cs typeface="+mn-cs"/>
              </a:rPr>
              <a:t>Only one project may be awarded to an applicant during any state fiscal year, but an applicant can receive both a Brownfield Redevelopment Grant and a Brownfield Redevelopment Loan in the same year. </a:t>
            </a:r>
            <a:endParaRPr lang="en-US" dirty="0" smtClean="0">
              <a:effectLst/>
            </a:endParaRPr>
          </a:p>
          <a:p>
            <a:endParaRPr lang="en-US" dirty="0" smtClean="0"/>
          </a:p>
          <a:p>
            <a:pPr eaLnBrk="1" hangingPunct="1">
              <a:spcBef>
                <a:spcPct val="0"/>
              </a:spcBef>
            </a:pPr>
            <a:endParaRPr lang="en-US" altLang="en-US" dirty="0" smtClean="0"/>
          </a:p>
        </p:txBody>
      </p:sp>
      <p:sp>
        <p:nvSpPr>
          <p:cNvPr id="60420"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endParaRPr lang="en-US" altLang="en-US" smtClean="0"/>
          </a:p>
        </p:txBody>
      </p:sp>
      <p:sp>
        <p:nvSpPr>
          <p:cNvPr id="60421"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188755C5-6144-461E-AAC9-F162CB2EBC19}" type="datetime8">
              <a:rPr lang="en-US" altLang="en-US" smtClean="0"/>
              <a:pPr eaLnBrk="1" fontAlgn="base" hangingPunct="1">
                <a:spcBef>
                  <a:spcPct val="0"/>
                </a:spcBef>
                <a:spcAft>
                  <a:spcPct val="0"/>
                </a:spcAft>
              </a:pPr>
              <a:t>7/28/2016 9:43 AM</a:t>
            </a:fld>
            <a:endParaRPr lang="en-US" altLang="en-US" smtClean="0"/>
          </a:p>
        </p:txBody>
      </p:sp>
      <p:sp>
        <p:nvSpPr>
          <p:cNvPr id="60422"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r>
              <a:rPr lang="en-US" altLang="en-US" smtClean="0">
                <a:solidFill>
                  <a:srgbClr val="000000"/>
                </a:solidFill>
              </a:rPr>
              <a:t>© 2007 Microsoft Corporation. All rights reserved. Microsoft, Windows, Windows Vista and other product names are or may be registered trademarks and/or trademarks in the U.S. and/or other countries.</a:t>
            </a:r>
          </a:p>
          <a:p>
            <a:pPr eaLnBrk="1" fontAlgn="base" hangingPunct="1">
              <a:spcBef>
                <a:spcPct val="0"/>
              </a:spcBef>
              <a:spcAft>
                <a:spcPct val="0"/>
              </a:spcAft>
            </a:pPr>
            <a:r>
              <a:rPr lang="en-US" alt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en-US" smtClean="0">
                <a:solidFill>
                  <a:srgbClr val="000000"/>
                </a:solidFill>
              </a:rPr>
            </a:br>
            <a:r>
              <a:rPr lang="en-US" altLang="en-US" smtClean="0">
                <a:solidFill>
                  <a:srgbClr val="000000"/>
                </a:solidFill>
              </a:rPr>
              <a:t>MICROSOFT MAKES NO WARRANTIES, EXPRESS, IMPLIED OR STATUTORY, AS TO THE INFORMATION IN THIS PRESENTATION.</a:t>
            </a:r>
          </a:p>
          <a:p>
            <a:pPr eaLnBrk="1" fontAlgn="base" hangingPunct="1">
              <a:spcBef>
                <a:spcPct val="0"/>
              </a:spcBef>
              <a:spcAft>
                <a:spcPct val="0"/>
              </a:spcAft>
            </a:pPr>
            <a:endParaRPr lang="en-US" altLang="en-US" smtClean="0"/>
          </a:p>
        </p:txBody>
      </p:sp>
      <p:sp>
        <p:nvSpPr>
          <p:cNvPr id="60423"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14B38D26-5222-4646-A628-3266546CEF30}" type="slidenum">
              <a:rPr lang="en-US" altLang="en-US" smtClean="0"/>
              <a:pPr eaLnBrk="1" fontAlgn="base" hangingPunct="1">
                <a:spcBef>
                  <a:spcPct val="0"/>
                </a:spcBef>
                <a:spcAft>
                  <a:spcPct val="0"/>
                </a:spcAft>
              </a:pPr>
              <a:t>12</a:t>
            </a:fld>
            <a:endParaRPr lang="en-US" altLang="en-US" smtClean="0"/>
          </a:p>
        </p:txBody>
      </p:sp>
    </p:spTree>
    <p:extLst>
      <p:ext uri="{BB962C8B-B14F-4D97-AF65-F5344CB8AC3E}">
        <p14:creationId xmlns:p14="http://schemas.microsoft.com/office/powerpoint/2010/main" val="2943287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BRU staff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Eligibility:</a:t>
            </a:r>
            <a:br>
              <a:rPr lang="en-US" sz="1200" b="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Any county, city, village, township, Brownfield Redevelopment Authority, or other authority or other public body created pursuant to state law may apply for a grant. A</a:t>
            </a:r>
            <a:r>
              <a:rPr lang="en-US" dirty="0" smtClean="0"/>
              <a:t>pplicants do not need to be BRAs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95A92B9-480C-42BB-8163-642C98F42E35}" type="slidenum">
              <a:rPr lang="en-US" smtClean="0"/>
              <a:t>13</a:t>
            </a:fld>
            <a:endParaRPr lang="en-US"/>
          </a:p>
        </p:txBody>
      </p:sp>
    </p:spTree>
    <p:extLst>
      <p:ext uri="{BB962C8B-B14F-4D97-AF65-F5344CB8AC3E}">
        <p14:creationId xmlns:p14="http://schemas.microsoft.com/office/powerpoint/2010/main" val="2913153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BRU staff</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pre-application must be requested from the Brownfield Redevelopment Unit.  Pre-applications that meet threshold requirements may be invited to submit a full application, which are accepted on a continuing basis.  Threshold requirements include: Evidence that the site is a facility, history of property use and ownership, a development agreement between the community and the developer, planning/zoning approvals, evidence of financing to complete the proposed project, and other pre-development information.  Application evaluation criteria include: estimated private and public investment, applicant and owner liability, environmental benefit, and other factors.</a:t>
            </a:r>
            <a:r>
              <a:rPr lang="en-US" dirty="0" smtClean="0">
                <a:effectLst/>
              </a:rPr>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95A92B9-480C-42BB-8163-642C98F42E35}" type="slidenum">
              <a:rPr lang="en-US" smtClean="0"/>
              <a:t>14</a:t>
            </a:fld>
            <a:endParaRPr lang="en-US"/>
          </a:p>
        </p:txBody>
      </p:sp>
    </p:spTree>
    <p:extLst>
      <p:ext uri="{BB962C8B-B14F-4D97-AF65-F5344CB8AC3E}">
        <p14:creationId xmlns:p14="http://schemas.microsoft.com/office/powerpoint/2010/main" val="3764604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BRU staff</a:t>
            </a:r>
          </a:p>
          <a:p>
            <a:endParaRPr lang="en-US" dirty="0" smtClean="0"/>
          </a:p>
          <a:p>
            <a:r>
              <a:rPr lang="en-US" dirty="0" smtClean="0"/>
              <a:t>Before</a:t>
            </a:r>
            <a:r>
              <a:rPr lang="en-US" baseline="0" dirty="0" smtClean="0"/>
              <a:t> we go any further, we wanted to cover what exactly Tax Increment Financing is and what it can do…</a:t>
            </a:r>
          </a:p>
          <a:p>
            <a:endParaRPr lang="en-US" dirty="0"/>
          </a:p>
        </p:txBody>
      </p:sp>
      <p:sp>
        <p:nvSpPr>
          <p:cNvPr id="4" name="Slide Number Placeholder 3"/>
          <p:cNvSpPr>
            <a:spLocks noGrp="1"/>
          </p:cNvSpPr>
          <p:nvPr>
            <p:ph type="sldNum" sz="quarter" idx="10"/>
          </p:nvPr>
        </p:nvSpPr>
        <p:spPr/>
        <p:txBody>
          <a:bodyPr/>
          <a:lstStyle/>
          <a:p>
            <a:fld id="{095A92B9-480C-42BB-8163-642C98F42E35}" type="slidenum">
              <a:rPr lang="en-US" smtClean="0"/>
              <a:t>15</a:t>
            </a:fld>
            <a:endParaRPr lang="en-US"/>
          </a:p>
        </p:txBody>
      </p:sp>
    </p:spTree>
    <p:extLst>
      <p:ext uri="{BB962C8B-B14F-4D97-AF65-F5344CB8AC3E}">
        <p14:creationId xmlns:p14="http://schemas.microsoft.com/office/powerpoint/2010/main" val="3555745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BRU</a:t>
            </a:r>
            <a:r>
              <a:rPr lang="en-US" baseline="0" dirty="0" smtClean="0"/>
              <a:t> staff</a:t>
            </a:r>
          </a:p>
          <a:p>
            <a:endParaRPr lang="en-US" baseline="0" dirty="0" smtClean="0"/>
          </a:p>
          <a:p>
            <a:r>
              <a:rPr lang="en-US" sz="4500" dirty="0" smtClean="0"/>
              <a:t>How it works:</a:t>
            </a:r>
          </a:p>
          <a:p>
            <a:pPr lvl="1"/>
            <a:r>
              <a:rPr lang="en-US" sz="3200" dirty="0" smtClean="0"/>
              <a:t>Developer makes improvements to a property, which raises the taxable value and increases the tax revenue collected from the property.</a:t>
            </a:r>
          </a:p>
          <a:p>
            <a:pPr lvl="1"/>
            <a:r>
              <a:rPr lang="en-US" sz="3200" dirty="0" smtClean="0"/>
              <a:t>The pre-redevelopment -or base value -remains as a revenue stream to the jurisdiction, the </a:t>
            </a:r>
            <a:r>
              <a:rPr lang="en-US" sz="3200" b="1" dirty="0" smtClean="0"/>
              <a:t>increased value or “increment” is captured </a:t>
            </a:r>
            <a:r>
              <a:rPr lang="en-US" sz="3200" dirty="0" smtClean="0"/>
              <a:t>by the jurisdiction to reimburse the developer for Brownfield eligible activities. </a:t>
            </a:r>
          </a:p>
          <a:p>
            <a:pPr lvl="1"/>
            <a:r>
              <a:rPr lang="en-US" sz="3200" b="1" dirty="0" smtClean="0"/>
              <a:t>Win-win </a:t>
            </a:r>
            <a:r>
              <a:rPr lang="en-US" sz="3200" dirty="0" smtClean="0"/>
              <a:t>situation; developer is paid back for increased costs due to Brownfield conditions, jurisdiction gets increased tax values in the long run. </a:t>
            </a:r>
          </a:p>
          <a:p>
            <a:endParaRPr lang="en-US" dirty="0"/>
          </a:p>
        </p:txBody>
      </p:sp>
      <p:sp>
        <p:nvSpPr>
          <p:cNvPr id="4" name="Slide Number Placeholder 3"/>
          <p:cNvSpPr>
            <a:spLocks noGrp="1"/>
          </p:cNvSpPr>
          <p:nvPr>
            <p:ph type="sldNum" sz="quarter" idx="10"/>
          </p:nvPr>
        </p:nvSpPr>
        <p:spPr/>
        <p:txBody>
          <a:bodyPr/>
          <a:lstStyle/>
          <a:p>
            <a:fld id="{095A92B9-480C-42BB-8163-642C98F42E35}" type="slidenum">
              <a:rPr lang="en-US" smtClean="0"/>
              <a:t>16</a:t>
            </a:fld>
            <a:endParaRPr lang="en-US"/>
          </a:p>
        </p:txBody>
      </p:sp>
    </p:spTree>
    <p:extLst>
      <p:ext uri="{BB962C8B-B14F-4D97-AF65-F5344CB8AC3E}">
        <p14:creationId xmlns:p14="http://schemas.microsoft.com/office/powerpoint/2010/main" val="1380064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BRU staff</a:t>
            </a:r>
          </a:p>
        </p:txBody>
      </p:sp>
      <p:sp>
        <p:nvSpPr>
          <p:cNvPr id="61444"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endParaRPr lang="en-US" altLang="en-US" smtClean="0"/>
          </a:p>
        </p:txBody>
      </p:sp>
      <p:sp>
        <p:nvSpPr>
          <p:cNvPr id="61445"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DDE7E328-350F-4D0D-96C3-595DEB643961}" type="datetime8">
              <a:rPr lang="en-US" altLang="en-US" smtClean="0"/>
              <a:pPr eaLnBrk="1" fontAlgn="base" hangingPunct="1">
                <a:spcBef>
                  <a:spcPct val="0"/>
                </a:spcBef>
                <a:spcAft>
                  <a:spcPct val="0"/>
                </a:spcAft>
              </a:pPr>
              <a:t>7/28/2016 9:43 AM</a:t>
            </a:fld>
            <a:endParaRPr lang="en-US" altLang="en-US" smtClean="0"/>
          </a:p>
        </p:txBody>
      </p:sp>
      <p:sp>
        <p:nvSpPr>
          <p:cNvPr id="61446"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r>
              <a:rPr lang="en-US" altLang="en-US" smtClean="0">
                <a:solidFill>
                  <a:srgbClr val="000000"/>
                </a:solidFill>
              </a:rPr>
              <a:t>© 2007 Microsoft Corporation. All rights reserved. Microsoft, Windows, Windows Vista and other product names are or may be registered trademarks and/or trademarks in the U.S. and/or other countries.</a:t>
            </a:r>
          </a:p>
          <a:p>
            <a:pPr eaLnBrk="1" fontAlgn="base" hangingPunct="1">
              <a:spcBef>
                <a:spcPct val="0"/>
              </a:spcBef>
              <a:spcAft>
                <a:spcPct val="0"/>
              </a:spcAft>
            </a:pPr>
            <a:r>
              <a:rPr lang="en-US" alt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en-US" smtClean="0">
                <a:solidFill>
                  <a:srgbClr val="000000"/>
                </a:solidFill>
              </a:rPr>
            </a:br>
            <a:r>
              <a:rPr lang="en-US" altLang="en-US" smtClean="0">
                <a:solidFill>
                  <a:srgbClr val="000000"/>
                </a:solidFill>
              </a:rPr>
              <a:t>MICROSOFT MAKES NO WARRANTIES, EXPRESS, IMPLIED OR STATUTORY, AS TO THE INFORMATION IN THIS PRESENTATION.</a:t>
            </a:r>
          </a:p>
          <a:p>
            <a:pPr eaLnBrk="1" fontAlgn="base" hangingPunct="1">
              <a:spcBef>
                <a:spcPct val="0"/>
              </a:spcBef>
              <a:spcAft>
                <a:spcPct val="0"/>
              </a:spcAft>
            </a:pPr>
            <a:endParaRPr lang="en-US" altLang="en-US" smtClean="0"/>
          </a:p>
        </p:txBody>
      </p:sp>
      <p:sp>
        <p:nvSpPr>
          <p:cNvPr id="61447"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21D35073-CE45-46F0-A007-22731ED87159}" type="slidenum">
              <a:rPr lang="en-US" altLang="en-US" smtClean="0"/>
              <a:pPr eaLnBrk="1" fontAlgn="base" hangingPunct="1">
                <a:spcBef>
                  <a:spcPct val="0"/>
                </a:spcBef>
                <a:spcAft>
                  <a:spcPct val="0"/>
                </a:spcAft>
              </a:pPr>
              <a:t>17</a:t>
            </a:fld>
            <a:endParaRPr lang="en-US" altLang="en-US" smtClean="0"/>
          </a:p>
        </p:txBody>
      </p:sp>
    </p:spTree>
    <p:extLst>
      <p:ext uri="{BB962C8B-B14F-4D97-AF65-F5344CB8AC3E}">
        <p14:creationId xmlns:p14="http://schemas.microsoft.com/office/powerpoint/2010/main" val="328105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BRU staff</a:t>
            </a:r>
          </a:p>
        </p:txBody>
      </p:sp>
      <p:sp>
        <p:nvSpPr>
          <p:cNvPr id="61444"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57" indent="-280406" eaLnBrk="0" hangingPunct="0">
              <a:spcBef>
                <a:spcPct val="30000"/>
              </a:spcBef>
              <a:defRPr sz="1200">
                <a:solidFill>
                  <a:schemeClr val="tx1"/>
                </a:solidFill>
                <a:latin typeface="Calibri" pitchFamily="34" charset="0"/>
              </a:defRPr>
            </a:lvl2pPr>
            <a:lvl3pPr marL="1121626" indent="-224325" eaLnBrk="0" hangingPunct="0">
              <a:spcBef>
                <a:spcPct val="30000"/>
              </a:spcBef>
              <a:defRPr sz="1200">
                <a:solidFill>
                  <a:schemeClr val="tx1"/>
                </a:solidFill>
                <a:latin typeface="Calibri" pitchFamily="34" charset="0"/>
              </a:defRPr>
            </a:lvl3pPr>
            <a:lvl4pPr marL="1570276" indent="-224325" eaLnBrk="0" hangingPunct="0">
              <a:spcBef>
                <a:spcPct val="30000"/>
              </a:spcBef>
              <a:defRPr sz="1200">
                <a:solidFill>
                  <a:schemeClr val="tx1"/>
                </a:solidFill>
                <a:latin typeface="Calibri" pitchFamily="34" charset="0"/>
              </a:defRPr>
            </a:lvl4pPr>
            <a:lvl5pPr marL="2018927" indent="-224325" eaLnBrk="0" hangingPunct="0">
              <a:spcBef>
                <a:spcPct val="30000"/>
              </a:spcBef>
              <a:defRPr sz="1200">
                <a:solidFill>
                  <a:schemeClr val="tx1"/>
                </a:solidFill>
                <a:latin typeface="Calibri" pitchFamily="34" charset="0"/>
              </a:defRPr>
            </a:lvl5pPr>
            <a:lvl6pPr marL="2467577" indent="-224325" eaLnBrk="0" fontAlgn="base" hangingPunct="0">
              <a:spcBef>
                <a:spcPct val="30000"/>
              </a:spcBef>
              <a:spcAft>
                <a:spcPct val="0"/>
              </a:spcAft>
              <a:defRPr sz="1200">
                <a:solidFill>
                  <a:schemeClr val="tx1"/>
                </a:solidFill>
                <a:latin typeface="Calibri" pitchFamily="34" charset="0"/>
              </a:defRPr>
            </a:lvl6pPr>
            <a:lvl7pPr marL="2916227" indent="-224325" eaLnBrk="0" fontAlgn="base" hangingPunct="0">
              <a:spcBef>
                <a:spcPct val="30000"/>
              </a:spcBef>
              <a:spcAft>
                <a:spcPct val="0"/>
              </a:spcAft>
              <a:defRPr sz="1200">
                <a:solidFill>
                  <a:schemeClr val="tx1"/>
                </a:solidFill>
                <a:latin typeface="Calibri" pitchFamily="34" charset="0"/>
              </a:defRPr>
            </a:lvl7pPr>
            <a:lvl8pPr marL="3364878" indent="-224325" eaLnBrk="0" fontAlgn="base" hangingPunct="0">
              <a:spcBef>
                <a:spcPct val="30000"/>
              </a:spcBef>
              <a:spcAft>
                <a:spcPct val="0"/>
              </a:spcAft>
              <a:defRPr sz="1200">
                <a:solidFill>
                  <a:schemeClr val="tx1"/>
                </a:solidFill>
                <a:latin typeface="Calibri" pitchFamily="34" charset="0"/>
              </a:defRPr>
            </a:lvl8pPr>
            <a:lvl9pPr marL="3813528" indent="-224325"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endParaRPr lang="en-US" altLang="en-US" smtClean="0"/>
          </a:p>
        </p:txBody>
      </p:sp>
      <p:sp>
        <p:nvSpPr>
          <p:cNvPr id="61445"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57" indent="-280406" eaLnBrk="0" hangingPunct="0">
              <a:spcBef>
                <a:spcPct val="30000"/>
              </a:spcBef>
              <a:defRPr sz="1200">
                <a:solidFill>
                  <a:schemeClr val="tx1"/>
                </a:solidFill>
                <a:latin typeface="Calibri" pitchFamily="34" charset="0"/>
              </a:defRPr>
            </a:lvl2pPr>
            <a:lvl3pPr marL="1121626" indent="-224325" eaLnBrk="0" hangingPunct="0">
              <a:spcBef>
                <a:spcPct val="30000"/>
              </a:spcBef>
              <a:defRPr sz="1200">
                <a:solidFill>
                  <a:schemeClr val="tx1"/>
                </a:solidFill>
                <a:latin typeface="Calibri" pitchFamily="34" charset="0"/>
              </a:defRPr>
            </a:lvl3pPr>
            <a:lvl4pPr marL="1570276" indent="-224325" eaLnBrk="0" hangingPunct="0">
              <a:spcBef>
                <a:spcPct val="30000"/>
              </a:spcBef>
              <a:defRPr sz="1200">
                <a:solidFill>
                  <a:schemeClr val="tx1"/>
                </a:solidFill>
                <a:latin typeface="Calibri" pitchFamily="34" charset="0"/>
              </a:defRPr>
            </a:lvl4pPr>
            <a:lvl5pPr marL="2018927" indent="-224325" eaLnBrk="0" hangingPunct="0">
              <a:spcBef>
                <a:spcPct val="30000"/>
              </a:spcBef>
              <a:defRPr sz="1200">
                <a:solidFill>
                  <a:schemeClr val="tx1"/>
                </a:solidFill>
                <a:latin typeface="Calibri" pitchFamily="34" charset="0"/>
              </a:defRPr>
            </a:lvl5pPr>
            <a:lvl6pPr marL="2467577" indent="-224325" eaLnBrk="0" fontAlgn="base" hangingPunct="0">
              <a:spcBef>
                <a:spcPct val="30000"/>
              </a:spcBef>
              <a:spcAft>
                <a:spcPct val="0"/>
              </a:spcAft>
              <a:defRPr sz="1200">
                <a:solidFill>
                  <a:schemeClr val="tx1"/>
                </a:solidFill>
                <a:latin typeface="Calibri" pitchFamily="34" charset="0"/>
              </a:defRPr>
            </a:lvl6pPr>
            <a:lvl7pPr marL="2916227" indent="-224325" eaLnBrk="0" fontAlgn="base" hangingPunct="0">
              <a:spcBef>
                <a:spcPct val="30000"/>
              </a:spcBef>
              <a:spcAft>
                <a:spcPct val="0"/>
              </a:spcAft>
              <a:defRPr sz="1200">
                <a:solidFill>
                  <a:schemeClr val="tx1"/>
                </a:solidFill>
                <a:latin typeface="Calibri" pitchFamily="34" charset="0"/>
              </a:defRPr>
            </a:lvl7pPr>
            <a:lvl8pPr marL="3364878" indent="-224325" eaLnBrk="0" fontAlgn="base" hangingPunct="0">
              <a:spcBef>
                <a:spcPct val="30000"/>
              </a:spcBef>
              <a:spcAft>
                <a:spcPct val="0"/>
              </a:spcAft>
              <a:defRPr sz="1200">
                <a:solidFill>
                  <a:schemeClr val="tx1"/>
                </a:solidFill>
                <a:latin typeface="Calibri" pitchFamily="34" charset="0"/>
              </a:defRPr>
            </a:lvl8pPr>
            <a:lvl9pPr marL="3813528" indent="-224325"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DDE7E328-350F-4D0D-96C3-595DEB643961}" type="datetime8">
              <a:rPr lang="en-US" altLang="en-US" smtClean="0"/>
              <a:pPr eaLnBrk="1" fontAlgn="base" hangingPunct="1">
                <a:spcBef>
                  <a:spcPct val="0"/>
                </a:spcBef>
                <a:spcAft>
                  <a:spcPct val="0"/>
                </a:spcAft>
              </a:pPr>
              <a:t>7/28/2016 9:43 AM</a:t>
            </a:fld>
            <a:endParaRPr lang="en-US" altLang="en-US" smtClean="0"/>
          </a:p>
        </p:txBody>
      </p:sp>
      <p:sp>
        <p:nvSpPr>
          <p:cNvPr id="61446"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57" indent="-280406" eaLnBrk="0" hangingPunct="0">
              <a:spcBef>
                <a:spcPct val="30000"/>
              </a:spcBef>
              <a:defRPr sz="1200">
                <a:solidFill>
                  <a:schemeClr val="tx1"/>
                </a:solidFill>
                <a:latin typeface="Calibri" pitchFamily="34" charset="0"/>
              </a:defRPr>
            </a:lvl2pPr>
            <a:lvl3pPr marL="1121626" indent="-224325" eaLnBrk="0" hangingPunct="0">
              <a:spcBef>
                <a:spcPct val="30000"/>
              </a:spcBef>
              <a:defRPr sz="1200">
                <a:solidFill>
                  <a:schemeClr val="tx1"/>
                </a:solidFill>
                <a:latin typeface="Calibri" pitchFamily="34" charset="0"/>
              </a:defRPr>
            </a:lvl3pPr>
            <a:lvl4pPr marL="1570276" indent="-224325" eaLnBrk="0" hangingPunct="0">
              <a:spcBef>
                <a:spcPct val="30000"/>
              </a:spcBef>
              <a:defRPr sz="1200">
                <a:solidFill>
                  <a:schemeClr val="tx1"/>
                </a:solidFill>
                <a:latin typeface="Calibri" pitchFamily="34" charset="0"/>
              </a:defRPr>
            </a:lvl4pPr>
            <a:lvl5pPr marL="2018927" indent="-224325" eaLnBrk="0" hangingPunct="0">
              <a:spcBef>
                <a:spcPct val="30000"/>
              </a:spcBef>
              <a:defRPr sz="1200">
                <a:solidFill>
                  <a:schemeClr val="tx1"/>
                </a:solidFill>
                <a:latin typeface="Calibri" pitchFamily="34" charset="0"/>
              </a:defRPr>
            </a:lvl5pPr>
            <a:lvl6pPr marL="2467577" indent="-224325" eaLnBrk="0" fontAlgn="base" hangingPunct="0">
              <a:spcBef>
                <a:spcPct val="30000"/>
              </a:spcBef>
              <a:spcAft>
                <a:spcPct val="0"/>
              </a:spcAft>
              <a:defRPr sz="1200">
                <a:solidFill>
                  <a:schemeClr val="tx1"/>
                </a:solidFill>
                <a:latin typeface="Calibri" pitchFamily="34" charset="0"/>
              </a:defRPr>
            </a:lvl6pPr>
            <a:lvl7pPr marL="2916227" indent="-224325" eaLnBrk="0" fontAlgn="base" hangingPunct="0">
              <a:spcBef>
                <a:spcPct val="30000"/>
              </a:spcBef>
              <a:spcAft>
                <a:spcPct val="0"/>
              </a:spcAft>
              <a:defRPr sz="1200">
                <a:solidFill>
                  <a:schemeClr val="tx1"/>
                </a:solidFill>
                <a:latin typeface="Calibri" pitchFamily="34" charset="0"/>
              </a:defRPr>
            </a:lvl7pPr>
            <a:lvl8pPr marL="3364878" indent="-224325" eaLnBrk="0" fontAlgn="base" hangingPunct="0">
              <a:spcBef>
                <a:spcPct val="30000"/>
              </a:spcBef>
              <a:spcAft>
                <a:spcPct val="0"/>
              </a:spcAft>
              <a:defRPr sz="1200">
                <a:solidFill>
                  <a:schemeClr val="tx1"/>
                </a:solidFill>
                <a:latin typeface="Calibri" pitchFamily="34" charset="0"/>
              </a:defRPr>
            </a:lvl8pPr>
            <a:lvl9pPr marL="3813528" indent="-224325"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r>
              <a:rPr lang="en-US" altLang="en-US" smtClean="0">
                <a:solidFill>
                  <a:srgbClr val="000000"/>
                </a:solidFill>
              </a:rPr>
              <a:t>© 2007 Microsoft Corporation. All rights reserved. Microsoft, Windows, Windows Vista and other product names are or may be registered trademarks and/or trademarks in the U.S. and/or other countries.</a:t>
            </a:r>
          </a:p>
          <a:p>
            <a:pPr eaLnBrk="1" fontAlgn="base" hangingPunct="1">
              <a:spcBef>
                <a:spcPct val="0"/>
              </a:spcBef>
              <a:spcAft>
                <a:spcPct val="0"/>
              </a:spcAft>
            </a:pPr>
            <a:r>
              <a:rPr lang="en-US" alt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en-US" smtClean="0">
                <a:solidFill>
                  <a:srgbClr val="000000"/>
                </a:solidFill>
              </a:rPr>
            </a:br>
            <a:r>
              <a:rPr lang="en-US" altLang="en-US" smtClean="0">
                <a:solidFill>
                  <a:srgbClr val="000000"/>
                </a:solidFill>
              </a:rPr>
              <a:t>MICROSOFT MAKES NO WARRANTIES, EXPRESS, IMPLIED OR STATUTORY, AS TO THE INFORMATION IN THIS PRESENTATION.</a:t>
            </a:r>
          </a:p>
          <a:p>
            <a:pPr eaLnBrk="1" fontAlgn="base" hangingPunct="1">
              <a:spcBef>
                <a:spcPct val="0"/>
              </a:spcBef>
              <a:spcAft>
                <a:spcPct val="0"/>
              </a:spcAft>
            </a:pPr>
            <a:endParaRPr lang="en-US" altLang="en-US" smtClean="0"/>
          </a:p>
        </p:txBody>
      </p:sp>
      <p:sp>
        <p:nvSpPr>
          <p:cNvPr id="61447"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57" indent="-280406" eaLnBrk="0" hangingPunct="0">
              <a:spcBef>
                <a:spcPct val="30000"/>
              </a:spcBef>
              <a:defRPr sz="1200">
                <a:solidFill>
                  <a:schemeClr val="tx1"/>
                </a:solidFill>
                <a:latin typeface="Calibri" pitchFamily="34" charset="0"/>
              </a:defRPr>
            </a:lvl2pPr>
            <a:lvl3pPr marL="1121626" indent="-224325" eaLnBrk="0" hangingPunct="0">
              <a:spcBef>
                <a:spcPct val="30000"/>
              </a:spcBef>
              <a:defRPr sz="1200">
                <a:solidFill>
                  <a:schemeClr val="tx1"/>
                </a:solidFill>
                <a:latin typeface="Calibri" pitchFamily="34" charset="0"/>
              </a:defRPr>
            </a:lvl3pPr>
            <a:lvl4pPr marL="1570276" indent="-224325" eaLnBrk="0" hangingPunct="0">
              <a:spcBef>
                <a:spcPct val="30000"/>
              </a:spcBef>
              <a:defRPr sz="1200">
                <a:solidFill>
                  <a:schemeClr val="tx1"/>
                </a:solidFill>
                <a:latin typeface="Calibri" pitchFamily="34" charset="0"/>
              </a:defRPr>
            </a:lvl4pPr>
            <a:lvl5pPr marL="2018927" indent="-224325" eaLnBrk="0" hangingPunct="0">
              <a:spcBef>
                <a:spcPct val="30000"/>
              </a:spcBef>
              <a:defRPr sz="1200">
                <a:solidFill>
                  <a:schemeClr val="tx1"/>
                </a:solidFill>
                <a:latin typeface="Calibri" pitchFamily="34" charset="0"/>
              </a:defRPr>
            </a:lvl5pPr>
            <a:lvl6pPr marL="2467577" indent="-224325" eaLnBrk="0" fontAlgn="base" hangingPunct="0">
              <a:spcBef>
                <a:spcPct val="30000"/>
              </a:spcBef>
              <a:spcAft>
                <a:spcPct val="0"/>
              </a:spcAft>
              <a:defRPr sz="1200">
                <a:solidFill>
                  <a:schemeClr val="tx1"/>
                </a:solidFill>
                <a:latin typeface="Calibri" pitchFamily="34" charset="0"/>
              </a:defRPr>
            </a:lvl6pPr>
            <a:lvl7pPr marL="2916227" indent="-224325" eaLnBrk="0" fontAlgn="base" hangingPunct="0">
              <a:spcBef>
                <a:spcPct val="30000"/>
              </a:spcBef>
              <a:spcAft>
                <a:spcPct val="0"/>
              </a:spcAft>
              <a:defRPr sz="1200">
                <a:solidFill>
                  <a:schemeClr val="tx1"/>
                </a:solidFill>
                <a:latin typeface="Calibri" pitchFamily="34" charset="0"/>
              </a:defRPr>
            </a:lvl7pPr>
            <a:lvl8pPr marL="3364878" indent="-224325" eaLnBrk="0" fontAlgn="base" hangingPunct="0">
              <a:spcBef>
                <a:spcPct val="30000"/>
              </a:spcBef>
              <a:spcAft>
                <a:spcPct val="0"/>
              </a:spcAft>
              <a:defRPr sz="1200">
                <a:solidFill>
                  <a:schemeClr val="tx1"/>
                </a:solidFill>
                <a:latin typeface="Calibri" pitchFamily="34" charset="0"/>
              </a:defRPr>
            </a:lvl8pPr>
            <a:lvl9pPr marL="3813528" indent="-224325"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21D35073-CE45-46F0-A007-22731ED87159}" type="slidenum">
              <a:rPr lang="en-US" altLang="en-US" smtClean="0"/>
              <a:pPr eaLnBrk="1" fontAlgn="base" hangingPunct="1">
                <a:spcBef>
                  <a:spcPct val="0"/>
                </a:spcBef>
                <a:spcAft>
                  <a:spcPct val="0"/>
                </a:spcAft>
              </a:pPr>
              <a:t>18</a:t>
            </a:fld>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BRU staff</a:t>
            </a:r>
            <a:endParaRPr lang="en-US" dirty="0"/>
          </a:p>
        </p:txBody>
      </p:sp>
      <p:sp>
        <p:nvSpPr>
          <p:cNvPr id="4" name="Slide Number Placeholder 3"/>
          <p:cNvSpPr>
            <a:spLocks noGrp="1"/>
          </p:cNvSpPr>
          <p:nvPr>
            <p:ph type="sldNum" sz="quarter" idx="10"/>
          </p:nvPr>
        </p:nvSpPr>
        <p:spPr/>
        <p:txBody>
          <a:bodyPr/>
          <a:lstStyle/>
          <a:p>
            <a:fld id="{095A92B9-480C-42BB-8163-642C98F42E35}" type="slidenum">
              <a:rPr lang="en-US" smtClean="0"/>
              <a:t>19</a:t>
            </a:fld>
            <a:endParaRPr lang="en-US"/>
          </a:p>
        </p:txBody>
      </p:sp>
    </p:spTree>
    <p:extLst>
      <p:ext uri="{BB962C8B-B14F-4D97-AF65-F5344CB8AC3E}">
        <p14:creationId xmlns:p14="http://schemas.microsoft.com/office/powerpoint/2010/main" val="432203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BRU staff</a:t>
            </a:r>
            <a:endParaRPr lang="en-US" dirty="0"/>
          </a:p>
        </p:txBody>
      </p:sp>
      <p:sp>
        <p:nvSpPr>
          <p:cNvPr id="4" name="Slide Number Placeholder 3"/>
          <p:cNvSpPr>
            <a:spLocks noGrp="1"/>
          </p:cNvSpPr>
          <p:nvPr>
            <p:ph type="sldNum" sz="quarter" idx="10"/>
          </p:nvPr>
        </p:nvSpPr>
        <p:spPr/>
        <p:txBody>
          <a:bodyPr/>
          <a:lstStyle/>
          <a:p>
            <a:fld id="{095A92B9-480C-42BB-8163-642C98F42E35}" type="slidenum">
              <a:rPr lang="en-US" smtClean="0"/>
              <a:t>20</a:t>
            </a:fld>
            <a:endParaRPr lang="en-US"/>
          </a:p>
        </p:txBody>
      </p:sp>
    </p:spTree>
    <p:extLst>
      <p:ext uri="{BB962C8B-B14F-4D97-AF65-F5344CB8AC3E}">
        <p14:creationId xmlns:p14="http://schemas.microsoft.com/office/powerpoint/2010/main" val="432203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Carrie</a:t>
            </a:r>
            <a:endParaRPr lang="en-US" dirty="0"/>
          </a:p>
        </p:txBody>
      </p:sp>
      <p:sp>
        <p:nvSpPr>
          <p:cNvPr id="4" name="Slide Number Placeholder 3"/>
          <p:cNvSpPr>
            <a:spLocks noGrp="1"/>
          </p:cNvSpPr>
          <p:nvPr>
            <p:ph type="sldNum" sz="quarter" idx="10"/>
          </p:nvPr>
        </p:nvSpPr>
        <p:spPr/>
        <p:txBody>
          <a:bodyPr/>
          <a:lstStyle/>
          <a:p>
            <a:fld id="{095A92B9-480C-42BB-8163-642C98F42E35}" type="slidenum">
              <a:rPr lang="en-US" smtClean="0"/>
              <a:t>2</a:t>
            </a:fld>
            <a:endParaRPr lang="en-US"/>
          </a:p>
        </p:txBody>
      </p:sp>
    </p:spTree>
    <p:extLst>
      <p:ext uri="{BB962C8B-B14F-4D97-AF65-F5344CB8AC3E}">
        <p14:creationId xmlns:p14="http://schemas.microsoft.com/office/powerpoint/2010/main" val="2955728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BRU staff</a:t>
            </a:r>
          </a:p>
          <a:p>
            <a:pPr eaLnBrk="1" hangingPunct="1">
              <a:spcBef>
                <a:spcPct val="0"/>
              </a:spcBef>
            </a:pPr>
            <a:endParaRPr lang="en-US" altLang="en-US" dirty="0" smtClean="0"/>
          </a:p>
          <a:p>
            <a:pPr marL="171450" indent="-171450" eaLnBrk="1" hangingPunct="1">
              <a:spcBef>
                <a:spcPct val="0"/>
              </a:spcBef>
              <a:buFont typeface="Arial" panose="020B0604020202020204" pitchFamily="34" charset="0"/>
              <a:buChar char="•"/>
            </a:pPr>
            <a:r>
              <a:rPr lang="en-US" altLang="en-US" dirty="0" smtClean="0"/>
              <a:t>Grants are the</a:t>
            </a:r>
            <a:r>
              <a:rPr lang="en-US" altLang="en-US" baseline="0" dirty="0" smtClean="0"/>
              <a:t> most competitive and are typically awarded with a loan and/or TIF.</a:t>
            </a:r>
          </a:p>
          <a:p>
            <a:pPr marL="171450" indent="-171450" eaLnBrk="1" hangingPunct="1">
              <a:spcBef>
                <a:spcPct val="0"/>
              </a:spcBef>
              <a:buFont typeface="Arial" panose="020B0604020202020204" pitchFamily="34" charset="0"/>
              <a:buChar char="•"/>
            </a:pPr>
            <a:r>
              <a:rPr lang="en-US" altLang="en-US" baseline="0" dirty="0" smtClean="0"/>
              <a:t>Loans are less competitive and are often awarded with TIF as repayment, but loans can be repaid from any source. While loans don’t require a developer, most loan projects have a developer so there’s a source of income to pay the loan.</a:t>
            </a:r>
            <a:endParaRPr lang="en-US" altLang="en-US" dirty="0" smtClean="0"/>
          </a:p>
          <a:p>
            <a:pPr marL="171450" indent="-171450" eaLnBrk="1" hangingPunct="1">
              <a:spcBef>
                <a:spcPct val="0"/>
              </a:spcBef>
              <a:buFont typeface="Arial" panose="020B0604020202020204" pitchFamily="34" charset="0"/>
              <a:buChar char="•"/>
            </a:pPr>
            <a:r>
              <a:rPr lang="en-US" altLang="en-US" dirty="0" smtClean="0"/>
              <a:t>Cannot use TIF for grant-funded activities</a:t>
            </a:r>
          </a:p>
          <a:p>
            <a:pPr eaLnBrk="1" hangingPunct="1">
              <a:spcBef>
                <a:spcPct val="0"/>
              </a:spcBef>
            </a:pPr>
            <a:endParaRPr lang="en-US" altLang="en-US" dirty="0" smtClean="0"/>
          </a:p>
        </p:txBody>
      </p:sp>
      <p:sp>
        <p:nvSpPr>
          <p:cNvPr id="68612"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endParaRPr lang="en-US" altLang="en-US" smtClean="0">
              <a:solidFill>
                <a:prstClr val="black"/>
              </a:solidFill>
            </a:endParaRPr>
          </a:p>
        </p:txBody>
      </p:sp>
      <p:sp>
        <p:nvSpPr>
          <p:cNvPr id="68613"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606716F-FE22-4BD7-84B1-B086249109B2}" type="datetime8">
              <a:rPr lang="en-US" altLang="en-US" smtClean="0">
                <a:solidFill>
                  <a:prstClr val="black"/>
                </a:solidFill>
              </a:rPr>
              <a:pPr eaLnBrk="1" hangingPunct="1">
                <a:spcBef>
                  <a:spcPct val="0"/>
                </a:spcBef>
              </a:pPr>
              <a:t>7/28/2016 9:43 AM</a:t>
            </a:fld>
            <a:endParaRPr lang="en-US" altLang="en-US" smtClean="0">
              <a:solidFill>
                <a:prstClr val="black"/>
              </a:solidFill>
            </a:endParaRPr>
          </a:p>
        </p:txBody>
      </p:sp>
      <p:sp>
        <p:nvSpPr>
          <p:cNvPr id="68614"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solidFill>
                  <a:srgbClr val="000000"/>
                </a:solidFill>
              </a:rPr>
              <a:t>© 2007 Microsoft Corporation. All rights reserved. Microsoft, Windows, Windows Vista and other product names are or may be registered trademarks and/or trademarks in the U.S. and/or other countries.</a:t>
            </a:r>
          </a:p>
          <a:p>
            <a:pPr eaLnBrk="1" hangingPunct="1">
              <a:spcBef>
                <a:spcPct val="0"/>
              </a:spcBef>
            </a:pPr>
            <a:r>
              <a:rPr lang="en-US" alt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en-US" smtClean="0">
                <a:solidFill>
                  <a:srgbClr val="000000"/>
                </a:solidFill>
              </a:rPr>
            </a:br>
            <a:r>
              <a:rPr lang="en-US" altLang="en-US" smtClean="0">
                <a:solidFill>
                  <a:srgbClr val="000000"/>
                </a:solidFill>
              </a:rPr>
              <a:t>MICROSOFT MAKES NO WARRANTIES, EXPRESS, IMPLIED OR STATUTORY, AS TO THE INFORMATION IN THIS PRESENTATION.</a:t>
            </a:r>
          </a:p>
          <a:p>
            <a:pPr eaLnBrk="1" hangingPunct="1">
              <a:spcBef>
                <a:spcPct val="0"/>
              </a:spcBef>
            </a:pPr>
            <a:endParaRPr lang="en-US" altLang="en-US" smtClean="0">
              <a:solidFill>
                <a:prstClr val="black"/>
              </a:solidFill>
            </a:endParaRPr>
          </a:p>
        </p:txBody>
      </p:sp>
      <p:sp>
        <p:nvSpPr>
          <p:cNvPr id="68615"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8028693-B5A6-41F7-9CD9-CE366243E252}" type="slidenum">
              <a:rPr lang="en-US" altLang="en-US" smtClean="0">
                <a:solidFill>
                  <a:prstClr val="black"/>
                </a:solidFill>
              </a:rPr>
              <a:pPr eaLnBrk="1" hangingPunct="1">
                <a:spcBef>
                  <a:spcPct val="0"/>
                </a:spcBef>
              </a:pPr>
              <a:t>21</a:t>
            </a:fld>
            <a:endParaRPr lang="en-US" altLang="en-US" smtClean="0">
              <a:solidFill>
                <a:prstClr val="black"/>
              </a:solidFill>
            </a:endParaRPr>
          </a:p>
        </p:txBody>
      </p:sp>
    </p:spTree>
    <p:extLst>
      <p:ext uri="{BB962C8B-B14F-4D97-AF65-F5344CB8AC3E}">
        <p14:creationId xmlns:p14="http://schemas.microsoft.com/office/powerpoint/2010/main" val="723460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a:t>
            </a:r>
          </a:p>
          <a:p>
            <a:endParaRPr lang="en-US" dirty="0" smtClean="0"/>
          </a:p>
          <a:p>
            <a:r>
              <a:rPr lang="en-US" dirty="0" smtClean="0"/>
              <a:t>Act 381 allows Brownfield Redevelopment Authorities (BRAs) to capture </a:t>
            </a:r>
            <a:r>
              <a:rPr lang="en-US" b="1" dirty="0" smtClean="0"/>
              <a:t>state and local </a:t>
            </a:r>
            <a:r>
              <a:rPr lang="en-US" dirty="0" smtClean="0"/>
              <a:t>property taxes to pay for eligible activity costs</a:t>
            </a:r>
          </a:p>
          <a:p>
            <a:pPr lvl="1"/>
            <a:r>
              <a:rPr lang="en-US" dirty="0" smtClean="0"/>
              <a:t>Projects capturing </a:t>
            </a:r>
            <a:r>
              <a:rPr lang="en-US" b="1" dirty="0" smtClean="0"/>
              <a:t>“local only” </a:t>
            </a:r>
            <a:r>
              <a:rPr lang="en-US" dirty="0" smtClean="0"/>
              <a:t>taxes do not require approval by MSF.</a:t>
            </a:r>
          </a:p>
          <a:p>
            <a:pPr lvl="1"/>
            <a:r>
              <a:rPr lang="en-US" dirty="0" smtClean="0"/>
              <a:t>Local capture may also be utilized to pay portions of the BRA administrative, or other expenses. </a:t>
            </a:r>
          </a:p>
          <a:p>
            <a:endParaRPr lang="en-US" dirty="0"/>
          </a:p>
        </p:txBody>
      </p:sp>
      <p:sp>
        <p:nvSpPr>
          <p:cNvPr id="4" name="Slide Number Placeholder 3"/>
          <p:cNvSpPr>
            <a:spLocks noGrp="1"/>
          </p:cNvSpPr>
          <p:nvPr>
            <p:ph type="sldNum" sz="quarter" idx="10"/>
          </p:nvPr>
        </p:nvSpPr>
        <p:spPr/>
        <p:txBody>
          <a:bodyPr/>
          <a:lstStyle/>
          <a:p>
            <a:fld id="{095A92B9-480C-42BB-8163-642C98F42E35}" type="slidenum">
              <a:rPr lang="en-US" smtClean="0"/>
              <a:t>22</a:t>
            </a:fld>
            <a:endParaRPr lang="en-US"/>
          </a:p>
        </p:txBody>
      </p:sp>
    </p:spTree>
    <p:extLst>
      <p:ext uri="{BB962C8B-B14F-4D97-AF65-F5344CB8AC3E}">
        <p14:creationId xmlns:p14="http://schemas.microsoft.com/office/powerpoint/2010/main" val="3179621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a:t>
            </a:r>
            <a:endParaRPr lang="en-US" dirty="0"/>
          </a:p>
        </p:txBody>
      </p:sp>
      <p:sp>
        <p:nvSpPr>
          <p:cNvPr id="4" name="Slide Number Placeholder 3"/>
          <p:cNvSpPr>
            <a:spLocks noGrp="1"/>
          </p:cNvSpPr>
          <p:nvPr>
            <p:ph type="sldNum" sz="quarter" idx="10"/>
          </p:nvPr>
        </p:nvSpPr>
        <p:spPr/>
        <p:txBody>
          <a:bodyPr/>
          <a:lstStyle/>
          <a:p>
            <a:fld id="{095A92B9-480C-42BB-8163-642C98F42E35}" type="slidenum">
              <a:rPr lang="en-US" smtClean="0"/>
              <a:t>23</a:t>
            </a:fld>
            <a:endParaRPr lang="en-US"/>
          </a:p>
        </p:txBody>
      </p:sp>
    </p:spTree>
    <p:extLst>
      <p:ext uri="{BB962C8B-B14F-4D97-AF65-F5344CB8AC3E}">
        <p14:creationId xmlns:p14="http://schemas.microsoft.com/office/powerpoint/2010/main" val="450816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BRU staff</a:t>
            </a:r>
          </a:p>
          <a:p>
            <a:endParaRPr lang="en-US" dirty="0" smtClean="0"/>
          </a:p>
          <a:p>
            <a:r>
              <a:rPr lang="en-US" dirty="0" smtClean="0"/>
              <a:t>Preparing brownfield sites for redevelopment</a:t>
            </a:r>
            <a:r>
              <a:rPr lang="en-US" baseline="0" dirty="0" smtClean="0"/>
              <a:t> requires knowledge of the potential sites, how they qualify, and the types of funding that may be available to address those conditions. </a:t>
            </a:r>
          </a:p>
          <a:p>
            <a:endParaRPr lang="en-US" baseline="0" dirty="0" smtClean="0"/>
          </a:p>
          <a:p>
            <a:r>
              <a:rPr lang="en-US" baseline="0" dirty="0" smtClean="0"/>
              <a:t>Another very important piece of being prepared is to ensure that the administrative processes are streamlined and clearly laid out for potential purchasers/developers.  A screening process might also be utilized to affirm the prospective developer’s ability to complete the project.</a:t>
            </a:r>
          </a:p>
          <a:p>
            <a:r>
              <a:rPr lang="en-US" baseline="0" dirty="0" smtClean="0"/>
              <a:t>  </a:t>
            </a:r>
          </a:p>
          <a:p>
            <a:r>
              <a:rPr lang="en-US" baseline="0" dirty="0" smtClean="0"/>
              <a:t>Finally, the BRA should know the areas of town that are having improvements made to infrastructure- and compare these with known brownfield sites to determine the potential for redevelopment.</a:t>
            </a:r>
            <a:endParaRPr lang="en-US" dirty="0"/>
          </a:p>
        </p:txBody>
      </p:sp>
      <p:sp>
        <p:nvSpPr>
          <p:cNvPr id="4" name="Slide Number Placeholder 3"/>
          <p:cNvSpPr>
            <a:spLocks noGrp="1"/>
          </p:cNvSpPr>
          <p:nvPr>
            <p:ph type="sldNum" sz="quarter" idx="10"/>
          </p:nvPr>
        </p:nvSpPr>
        <p:spPr/>
        <p:txBody>
          <a:bodyPr/>
          <a:lstStyle/>
          <a:p>
            <a:fld id="{095A92B9-480C-42BB-8163-642C98F42E35}" type="slidenum">
              <a:rPr lang="en-US" smtClean="0"/>
              <a:t>24</a:t>
            </a:fld>
            <a:endParaRPr lang="en-US"/>
          </a:p>
        </p:txBody>
      </p:sp>
    </p:spTree>
    <p:extLst>
      <p:ext uri="{BB962C8B-B14F-4D97-AF65-F5344CB8AC3E}">
        <p14:creationId xmlns:p14="http://schemas.microsoft.com/office/powerpoint/2010/main" val="1503781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 Garza or BRU staff</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Act 381 allows Brownfield Redevelopment Authorities (BRAs) to capture </a:t>
            </a:r>
            <a:r>
              <a:rPr lang="en-US" b="1" dirty="0" smtClean="0"/>
              <a:t>state and local </a:t>
            </a:r>
            <a:r>
              <a:rPr lang="en-US" dirty="0" smtClean="0"/>
              <a:t>property taxes to pay for eligible activity costs.</a:t>
            </a:r>
          </a:p>
          <a:p>
            <a:endParaRPr lang="en-US" dirty="0" smtClean="0"/>
          </a:p>
          <a:p>
            <a:r>
              <a:rPr lang="en-US" b="1" dirty="0" smtClean="0"/>
              <a:t>Brownfield Redevelopment Authority</a:t>
            </a:r>
            <a:r>
              <a:rPr lang="en-US" dirty="0" smtClean="0"/>
              <a:t>-develops Brownfield Plan.</a:t>
            </a:r>
          </a:p>
          <a:p>
            <a:pPr lvl="1"/>
            <a:endParaRPr lang="en-US" dirty="0" smtClean="0"/>
          </a:p>
          <a:p>
            <a:pPr lvl="1"/>
            <a:r>
              <a:rPr lang="en-US" dirty="0" smtClean="0"/>
              <a:t>Must have </a:t>
            </a:r>
            <a:r>
              <a:rPr lang="en-US" b="1" dirty="0" smtClean="0"/>
              <a:t>Local or County approval </a:t>
            </a:r>
            <a:r>
              <a:rPr lang="en-US" dirty="0" smtClean="0"/>
              <a:t>of Brownfield Plan to authorize tax capture.</a:t>
            </a:r>
          </a:p>
          <a:p>
            <a:pPr lvl="1"/>
            <a:endParaRPr lang="en-US" dirty="0" smtClean="0"/>
          </a:p>
          <a:p>
            <a:pPr lvl="1"/>
            <a:r>
              <a:rPr lang="en-US" dirty="0" smtClean="0"/>
              <a:t>A County BRA must obtain concurrence for the TIF revenue capture from the affected city or township.</a:t>
            </a:r>
          </a:p>
          <a:p>
            <a:pPr lvl="1"/>
            <a:endParaRPr lang="en-US" dirty="0" smtClean="0"/>
          </a:p>
          <a:p>
            <a:r>
              <a:rPr lang="en-US" baseline="0" dirty="0" smtClean="0"/>
              <a:t/>
            </a:r>
            <a:br>
              <a:rPr lang="en-US" baseline="0"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fld id="{095A92B9-480C-42BB-8163-642C98F42E35}" type="slidenum">
              <a:rPr lang="en-US" smtClean="0"/>
              <a:t>25</a:t>
            </a:fld>
            <a:endParaRPr lang="en-US"/>
          </a:p>
        </p:txBody>
      </p:sp>
    </p:spTree>
    <p:extLst>
      <p:ext uri="{BB962C8B-B14F-4D97-AF65-F5344CB8AC3E}">
        <p14:creationId xmlns:p14="http://schemas.microsoft.com/office/powerpoint/2010/main" val="2511790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 Garza or BRU staff</a:t>
            </a:r>
          </a:p>
          <a:p>
            <a:endParaRPr lang="en-US" dirty="0" smtClean="0"/>
          </a:p>
          <a:p>
            <a:pPr lvl="1"/>
            <a:r>
              <a:rPr lang="en-US" dirty="0" smtClean="0"/>
              <a:t>DEQ TIF revenues can be used to fund a local site remediation revolving fund (or LSRRF). MSF TIF may not be used for this purpose. </a:t>
            </a:r>
          </a:p>
          <a:p>
            <a:endParaRPr lang="en-US" dirty="0"/>
          </a:p>
        </p:txBody>
      </p:sp>
      <p:sp>
        <p:nvSpPr>
          <p:cNvPr id="4" name="Slide Number Placeholder 3"/>
          <p:cNvSpPr>
            <a:spLocks noGrp="1"/>
          </p:cNvSpPr>
          <p:nvPr>
            <p:ph type="sldNum" sz="quarter" idx="10"/>
          </p:nvPr>
        </p:nvSpPr>
        <p:spPr/>
        <p:txBody>
          <a:bodyPr/>
          <a:lstStyle/>
          <a:p>
            <a:fld id="{095A92B9-480C-42BB-8163-642C98F42E35}" type="slidenum">
              <a:rPr lang="en-US" smtClean="0"/>
              <a:t>26</a:t>
            </a:fld>
            <a:endParaRPr lang="en-US"/>
          </a:p>
        </p:txBody>
      </p:sp>
    </p:spTree>
    <p:extLst>
      <p:ext uri="{BB962C8B-B14F-4D97-AF65-F5344CB8AC3E}">
        <p14:creationId xmlns:p14="http://schemas.microsoft.com/office/powerpoint/2010/main" val="3928809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Rob Garza or BRU staff</a:t>
            </a:r>
          </a:p>
          <a:p>
            <a:endParaRPr lang="en-US" dirty="0"/>
          </a:p>
        </p:txBody>
      </p:sp>
      <p:sp>
        <p:nvSpPr>
          <p:cNvPr id="4" name="Slide Number Placeholder 3"/>
          <p:cNvSpPr>
            <a:spLocks noGrp="1"/>
          </p:cNvSpPr>
          <p:nvPr>
            <p:ph type="sldNum" sz="quarter" idx="10"/>
          </p:nvPr>
        </p:nvSpPr>
        <p:spPr/>
        <p:txBody>
          <a:bodyPr/>
          <a:lstStyle/>
          <a:p>
            <a:fld id="{095A92B9-480C-42BB-8163-642C98F42E35}" type="slidenum">
              <a:rPr lang="en-US" smtClean="0"/>
              <a:t>27</a:t>
            </a:fld>
            <a:endParaRPr lang="en-US"/>
          </a:p>
        </p:txBody>
      </p:sp>
    </p:spTree>
    <p:extLst>
      <p:ext uri="{BB962C8B-B14F-4D97-AF65-F5344CB8AC3E}">
        <p14:creationId xmlns:p14="http://schemas.microsoft.com/office/powerpoint/2010/main" val="8147956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Rob Garza or BRU staff</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Functionally Obsolete -- </a:t>
            </a:r>
            <a:r>
              <a:rPr lang="en-US" dirty="0" smtClean="0"/>
              <a:t>Unable to perform the function it was originally intended for (need level III or IV assessor).</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Blighted --</a:t>
            </a:r>
            <a:r>
              <a:rPr lang="en-US" b="1" baseline="0" dirty="0" smtClean="0"/>
              <a:t> </a:t>
            </a:r>
            <a:r>
              <a:rPr lang="en-US" dirty="0" smtClean="0"/>
              <a:t>Attractive nuisance to children, utilities permanently disconnected, fire hazard, subsurface debris</a:t>
            </a:r>
          </a:p>
          <a:p>
            <a:pPr lvl="2"/>
            <a:r>
              <a:rPr lang="en-US" dirty="0" smtClean="0"/>
              <a:t>Designated by local government.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STAFF: Check to see if any communities attending the workshop are Core Communities.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1" dirty="0" smtClean="0"/>
              <a:t>QLGU</a:t>
            </a:r>
            <a:r>
              <a:rPr lang="en-US" b="1" baseline="0" dirty="0" smtClean="0"/>
              <a:t> </a:t>
            </a:r>
            <a:r>
              <a:rPr lang="en-US" dirty="0" smtClean="0"/>
              <a:t>designation determines available activities;</a:t>
            </a:r>
          </a:p>
          <a:p>
            <a:pPr lvl="1"/>
            <a:r>
              <a:rPr lang="en-US" b="1" dirty="0" smtClean="0"/>
              <a:t>Core: All eligible activities.</a:t>
            </a:r>
            <a:br>
              <a:rPr lang="en-US" b="1" dirty="0" smtClean="0"/>
            </a:br>
            <a:endParaRPr lang="en-US" b="1" dirty="0" smtClean="0"/>
          </a:p>
          <a:p>
            <a:pPr lvl="1"/>
            <a:r>
              <a:rPr lang="en-US" b="1" dirty="0" smtClean="0"/>
              <a:t>Non-core: Lead &amp; Asbestos Abatement and Demolition only.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95A92B9-480C-42BB-8163-642C98F42E35}" type="slidenum">
              <a:rPr lang="en-US" smtClean="0"/>
              <a:t>28</a:t>
            </a:fld>
            <a:endParaRPr lang="en-US"/>
          </a:p>
        </p:txBody>
      </p:sp>
    </p:spTree>
    <p:extLst>
      <p:ext uri="{BB962C8B-B14F-4D97-AF65-F5344CB8AC3E}">
        <p14:creationId xmlns:p14="http://schemas.microsoft.com/office/powerpoint/2010/main" val="8147956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 Garza or BRU staff</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Projects seeking the use of state school tax capture may </a:t>
            </a:r>
            <a:r>
              <a:rPr lang="en-US" i="1" dirty="0" smtClean="0"/>
              <a:t>undertake activities </a:t>
            </a:r>
            <a:r>
              <a:rPr lang="en-US" dirty="0" smtClean="0"/>
              <a:t>prior to Brownfield &amp; work plan approval, but must include the activities in an approved plan </a:t>
            </a:r>
            <a:r>
              <a:rPr lang="en-US" i="1" dirty="0" smtClean="0"/>
              <a:t>prior to capture </a:t>
            </a:r>
            <a:r>
              <a:rPr lang="en-US" dirty="0" smtClean="0"/>
              <a:t>of TIR for reimbursement. Need BRA approval.</a:t>
            </a:r>
            <a:endParaRPr lang="en-US" dirty="0"/>
          </a:p>
        </p:txBody>
      </p:sp>
      <p:sp>
        <p:nvSpPr>
          <p:cNvPr id="4" name="Slide Number Placeholder 3"/>
          <p:cNvSpPr>
            <a:spLocks noGrp="1"/>
          </p:cNvSpPr>
          <p:nvPr>
            <p:ph type="sldNum" sz="quarter" idx="10"/>
          </p:nvPr>
        </p:nvSpPr>
        <p:spPr/>
        <p:txBody>
          <a:bodyPr/>
          <a:lstStyle/>
          <a:p>
            <a:fld id="{095A92B9-480C-42BB-8163-642C98F42E35}" type="slidenum">
              <a:rPr lang="en-US" smtClean="0"/>
              <a:t>29</a:t>
            </a:fld>
            <a:endParaRPr lang="en-US"/>
          </a:p>
        </p:txBody>
      </p:sp>
    </p:spTree>
    <p:extLst>
      <p:ext uri="{BB962C8B-B14F-4D97-AF65-F5344CB8AC3E}">
        <p14:creationId xmlns:p14="http://schemas.microsoft.com/office/powerpoint/2010/main" val="39288091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Rob</a:t>
            </a:r>
            <a:r>
              <a:rPr lang="en-US" baseline="0" dirty="0" smtClean="0"/>
              <a:t> Garza or BRU staff</a:t>
            </a:r>
            <a:endParaRPr lang="en-US" dirty="0" smtClean="0"/>
          </a:p>
          <a:p>
            <a:pPr eaLnBrk="1" hangingPunct="1">
              <a:spcBef>
                <a:spcPct val="0"/>
              </a:spcBef>
            </a:pPr>
            <a:endParaRPr lang="en-US" altLang="en-US" dirty="0" smtClean="0"/>
          </a:p>
        </p:txBody>
      </p:sp>
      <p:sp>
        <p:nvSpPr>
          <p:cNvPr id="63492"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endParaRPr lang="en-US" altLang="en-US" smtClean="0"/>
          </a:p>
        </p:txBody>
      </p:sp>
      <p:sp>
        <p:nvSpPr>
          <p:cNvPr id="63493"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C29FFA81-800B-4AD8-9231-3A2AAAAD0E97}" type="datetime8">
              <a:rPr lang="en-US" altLang="en-US" smtClean="0"/>
              <a:pPr eaLnBrk="1" fontAlgn="base" hangingPunct="1">
                <a:spcBef>
                  <a:spcPct val="0"/>
                </a:spcBef>
                <a:spcAft>
                  <a:spcPct val="0"/>
                </a:spcAft>
              </a:pPr>
              <a:t>7/28/2016 9:43 AM</a:t>
            </a:fld>
            <a:endParaRPr lang="en-US" altLang="en-US" smtClean="0"/>
          </a:p>
        </p:txBody>
      </p:sp>
      <p:sp>
        <p:nvSpPr>
          <p:cNvPr id="63494"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r>
              <a:rPr lang="en-US" altLang="en-US" smtClean="0">
                <a:solidFill>
                  <a:srgbClr val="000000"/>
                </a:solidFill>
              </a:rPr>
              <a:t>© 2007 Microsoft Corporation. All rights reserved. Microsoft, Windows, Windows Vista and other product names are or may be registered trademarks and/or trademarks in the U.S. and/or other countries.</a:t>
            </a:r>
          </a:p>
          <a:p>
            <a:pPr eaLnBrk="1" fontAlgn="base" hangingPunct="1">
              <a:spcBef>
                <a:spcPct val="0"/>
              </a:spcBef>
              <a:spcAft>
                <a:spcPct val="0"/>
              </a:spcAft>
            </a:pPr>
            <a:r>
              <a:rPr lang="en-US" alt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en-US" smtClean="0">
                <a:solidFill>
                  <a:srgbClr val="000000"/>
                </a:solidFill>
              </a:rPr>
            </a:br>
            <a:r>
              <a:rPr lang="en-US" altLang="en-US" smtClean="0">
                <a:solidFill>
                  <a:srgbClr val="000000"/>
                </a:solidFill>
              </a:rPr>
              <a:t>MICROSOFT MAKES NO WARRANTIES, EXPRESS, IMPLIED OR STATUTORY, AS TO THE INFORMATION IN THIS PRESENTATION.</a:t>
            </a:r>
          </a:p>
          <a:p>
            <a:pPr eaLnBrk="1" fontAlgn="base" hangingPunct="1">
              <a:spcBef>
                <a:spcPct val="0"/>
              </a:spcBef>
              <a:spcAft>
                <a:spcPct val="0"/>
              </a:spcAft>
            </a:pPr>
            <a:endParaRPr lang="en-US" altLang="en-US" smtClean="0"/>
          </a:p>
        </p:txBody>
      </p:sp>
      <p:sp>
        <p:nvSpPr>
          <p:cNvPr id="63495"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9E3AA6EE-1854-44F0-B64F-CBCAE5099F98}" type="slidenum">
              <a:rPr lang="en-US" altLang="en-US" smtClean="0"/>
              <a:pPr eaLnBrk="1" fontAlgn="base" hangingPunct="1">
                <a:spcBef>
                  <a:spcPct val="0"/>
                </a:spcBef>
                <a:spcAft>
                  <a:spcPct val="0"/>
                </a:spcAft>
              </a:pPr>
              <a:t>30</a:t>
            </a:fld>
            <a:endParaRPr lang="en-US" altLang="en-US" smtClean="0"/>
          </a:p>
        </p:txBody>
      </p:sp>
    </p:spTree>
    <p:extLst>
      <p:ext uri="{BB962C8B-B14F-4D97-AF65-F5344CB8AC3E}">
        <p14:creationId xmlns:p14="http://schemas.microsoft.com/office/powerpoint/2010/main" val="1662270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Carrie</a:t>
            </a:r>
          </a:p>
          <a:p>
            <a:endParaRPr lang="en-US" dirty="0" smtClean="0"/>
          </a:p>
          <a:p>
            <a:r>
              <a:rPr lang="en-US" dirty="0" smtClean="0"/>
              <a:t>By statute, a “facility” does</a:t>
            </a:r>
            <a:r>
              <a:rPr lang="en-US" baseline="0" dirty="0" smtClean="0"/>
              <a:t> not include agricultural property where chemicals were applied consistent with directed use, or residential property.</a:t>
            </a:r>
            <a:endParaRPr lang="en-US" dirty="0"/>
          </a:p>
        </p:txBody>
      </p:sp>
      <p:sp>
        <p:nvSpPr>
          <p:cNvPr id="4" name="Slide Number Placeholder 3"/>
          <p:cNvSpPr>
            <a:spLocks noGrp="1"/>
          </p:cNvSpPr>
          <p:nvPr>
            <p:ph type="sldNum" sz="quarter" idx="10"/>
          </p:nvPr>
        </p:nvSpPr>
        <p:spPr/>
        <p:txBody>
          <a:bodyPr/>
          <a:lstStyle/>
          <a:p>
            <a:fld id="{095A92B9-480C-42BB-8163-642C98F42E35}" type="slidenum">
              <a:rPr lang="en-US" smtClean="0"/>
              <a:t>4</a:t>
            </a:fld>
            <a:endParaRPr lang="en-US"/>
          </a:p>
        </p:txBody>
      </p:sp>
    </p:spTree>
    <p:extLst>
      <p:ext uri="{BB962C8B-B14F-4D97-AF65-F5344CB8AC3E}">
        <p14:creationId xmlns:p14="http://schemas.microsoft.com/office/powerpoint/2010/main" val="10922766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Rob Garza or BRU staff</a:t>
            </a:r>
          </a:p>
          <a:p>
            <a:endParaRPr lang="en-US" dirty="0" smtClean="0"/>
          </a:p>
          <a:p>
            <a:r>
              <a:rPr lang="en-US" baseline="0" dirty="0" smtClean="0"/>
              <a:t>MSF/MEDC a</a:t>
            </a:r>
            <a:r>
              <a:rPr lang="en-US" dirty="0" smtClean="0"/>
              <a:t>dministers </a:t>
            </a:r>
            <a:r>
              <a:rPr lang="en-US" b="1" dirty="0" smtClean="0"/>
              <a:t>non-environmental </a:t>
            </a:r>
            <a:r>
              <a:rPr lang="en-US" b="0" dirty="0" smtClean="0"/>
              <a:t>p</a:t>
            </a:r>
            <a:r>
              <a:rPr lang="en-US" dirty="0" smtClean="0"/>
              <a:t>ortion of the Brownfield Redevelopment Program.</a:t>
            </a:r>
          </a:p>
          <a:p>
            <a:endParaRPr lang="en-US" dirty="0" smtClean="0"/>
          </a:p>
          <a:p>
            <a:r>
              <a:rPr lang="en-US" dirty="0" smtClean="0"/>
              <a:t>Includes redevelopment activities that are not related to contamination, but contamination may be present on the property.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MSF approves via Board resolution, or Board Chairperson approval if under $500,000. </a:t>
            </a:r>
          </a:p>
          <a:p>
            <a:pPr marL="0" indent="0">
              <a:buFont typeface="+mj-lt"/>
              <a:buNone/>
            </a:pPr>
            <a:endParaRPr lang="en-US" dirty="0" smtClean="0"/>
          </a:p>
          <a:p>
            <a:pPr marL="0" indent="0">
              <a:buFont typeface="+mj-lt"/>
              <a:buNone/>
            </a:pPr>
            <a:r>
              <a:rPr lang="en-US" dirty="0" smtClean="0"/>
              <a:t>Building and Site Demolition</a:t>
            </a:r>
          </a:p>
          <a:p>
            <a:pPr lvl="1"/>
            <a:r>
              <a:rPr lang="en-US" dirty="0" smtClean="0"/>
              <a:t>Whole or partial buildings, interior or exterior</a:t>
            </a:r>
          </a:p>
          <a:p>
            <a:pPr lvl="1"/>
            <a:r>
              <a:rPr lang="en-US" dirty="0" smtClean="0"/>
              <a:t>Old site infrastructure like concrete work, foundations, abandoned utilities, etc. </a:t>
            </a:r>
          </a:p>
          <a:p>
            <a:pPr marL="0" indent="0">
              <a:buFont typeface="+mj-lt"/>
              <a:buNone/>
            </a:pPr>
            <a:endParaRPr lang="en-US" dirty="0" smtClean="0"/>
          </a:p>
          <a:p>
            <a:pPr marL="0" indent="0">
              <a:buFont typeface="+mj-lt"/>
              <a:buNone/>
            </a:pPr>
            <a:r>
              <a:rPr lang="en-US" dirty="0" smtClean="0"/>
              <a:t>Lead and Asbestos Abatement</a:t>
            </a:r>
          </a:p>
          <a:p>
            <a:pPr marL="0" indent="0">
              <a:buFont typeface="+mj-lt"/>
              <a:buNone/>
            </a:pPr>
            <a:endParaRPr lang="en-US" dirty="0" smtClean="0"/>
          </a:p>
          <a:p>
            <a:pPr marL="0" indent="0">
              <a:buFont typeface="+mj-lt"/>
              <a:buNone/>
            </a:pPr>
            <a:r>
              <a:rPr lang="en-US" dirty="0" smtClean="0"/>
              <a:t>Assistance to a Land Bank or Local Government Unit.</a:t>
            </a:r>
          </a:p>
          <a:p>
            <a:pPr lvl="1"/>
            <a:r>
              <a:rPr lang="en-US" b="1" dirty="0" smtClean="0"/>
              <a:t>Clearing title, purchase </a:t>
            </a:r>
            <a:br>
              <a:rPr lang="en-US" b="1" dirty="0" smtClean="0"/>
            </a:br>
            <a:r>
              <a:rPr lang="en-US" b="1" dirty="0" smtClean="0"/>
              <a:t>costs, acquisition for economic development purposes.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indent="0">
              <a:buFont typeface="+mj-lt"/>
              <a:buNone/>
            </a:pPr>
            <a:r>
              <a:rPr lang="en-US" dirty="0" smtClean="0"/>
              <a:t>Infrastructure Improvements (Core Communities only)</a:t>
            </a:r>
          </a:p>
          <a:p>
            <a:pPr lvl="1"/>
            <a:r>
              <a:rPr lang="en-US" dirty="0" smtClean="0"/>
              <a:t>Within </a:t>
            </a:r>
            <a:r>
              <a:rPr lang="en-US" b="1" dirty="0" smtClean="0"/>
              <a:t>public </a:t>
            </a:r>
            <a:r>
              <a:rPr lang="en-US" dirty="0" smtClean="0"/>
              <a:t>right-of-way or easement</a:t>
            </a:r>
          </a:p>
          <a:p>
            <a:pPr lvl="1"/>
            <a:r>
              <a:rPr lang="en-US" dirty="0" smtClean="0"/>
              <a:t>Sewer &amp; water, lighting, paving streets, etc.</a:t>
            </a:r>
          </a:p>
          <a:p>
            <a:pPr lvl="1"/>
            <a:r>
              <a:rPr lang="en-US" dirty="0" smtClean="0"/>
              <a:t>Exception for </a:t>
            </a:r>
            <a:r>
              <a:rPr lang="en-US" dirty="0" err="1" smtClean="0"/>
              <a:t>stormwater</a:t>
            </a:r>
            <a:r>
              <a:rPr lang="en-US" dirty="0" smtClean="0"/>
              <a:t> management and parking decks on </a:t>
            </a:r>
            <a:r>
              <a:rPr lang="en-US" b="1" dirty="0" smtClean="0"/>
              <a:t>private </a:t>
            </a:r>
            <a:r>
              <a:rPr lang="en-US" dirty="0" smtClean="0"/>
              <a:t>land</a:t>
            </a:r>
          </a:p>
          <a:p>
            <a:pPr marL="514350" indent="-514350">
              <a:buFont typeface="+mj-lt"/>
              <a:buAutoNum type="arabicPeriod" startAt="4"/>
            </a:pPr>
            <a:endParaRPr lang="en-US" dirty="0" smtClean="0"/>
          </a:p>
          <a:p>
            <a:pPr marL="0" indent="0">
              <a:buFont typeface="+mj-lt"/>
              <a:buNone/>
            </a:pPr>
            <a:r>
              <a:rPr lang="en-US" dirty="0" smtClean="0"/>
              <a:t>Site Preparation (Core Communities only)</a:t>
            </a:r>
          </a:p>
          <a:p>
            <a:pPr lvl="1"/>
            <a:r>
              <a:rPr lang="en-US" dirty="0" smtClean="0"/>
              <a:t>Prepares the site for development: clearing, soil removal and leveling, temporary facilities, etc.</a:t>
            </a:r>
          </a:p>
          <a:p>
            <a:pPr lvl="1"/>
            <a:endParaRPr lang="en-US" dirty="0" smtClean="0"/>
          </a:p>
          <a:p>
            <a:pPr eaLnBrk="1" hangingPunct="1">
              <a:spcBef>
                <a:spcPct val="0"/>
              </a:spcBef>
            </a:pPr>
            <a:endParaRPr lang="en-US" altLang="en-US" dirty="0" smtClean="0"/>
          </a:p>
        </p:txBody>
      </p:sp>
      <p:sp>
        <p:nvSpPr>
          <p:cNvPr id="67588"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endParaRPr lang="en-US" altLang="en-US" smtClean="0"/>
          </a:p>
        </p:txBody>
      </p:sp>
      <p:sp>
        <p:nvSpPr>
          <p:cNvPr id="67589"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90867D15-2678-47A8-A04A-FD73A6A4DD62}" type="datetime8">
              <a:rPr lang="en-US" altLang="en-US" smtClean="0"/>
              <a:pPr eaLnBrk="1" fontAlgn="base" hangingPunct="1">
                <a:spcBef>
                  <a:spcPct val="0"/>
                </a:spcBef>
                <a:spcAft>
                  <a:spcPct val="0"/>
                </a:spcAft>
              </a:pPr>
              <a:t>7/28/2016 9:43 AM</a:t>
            </a:fld>
            <a:endParaRPr lang="en-US" altLang="en-US" smtClean="0"/>
          </a:p>
        </p:txBody>
      </p:sp>
      <p:sp>
        <p:nvSpPr>
          <p:cNvPr id="67590"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r>
              <a:rPr lang="en-US" altLang="en-US" smtClean="0">
                <a:solidFill>
                  <a:srgbClr val="000000"/>
                </a:solidFill>
              </a:rPr>
              <a:t>© 2007 Microsoft Corporation. All rights reserved. Microsoft, Windows, Windows Vista and other product names are or may be registered trademarks and/or trademarks in the U.S. and/or other countries.</a:t>
            </a:r>
          </a:p>
          <a:p>
            <a:pPr eaLnBrk="1" fontAlgn="base" hangingPunct="1">
              <a:spcBef>
                <a:spcPct val="0"/>
              </a:spcBef>
              <a:spcAft>
                <a:spcPct val="0"/>
              </a:spcAft>
            </a:pPr>
            <a:r>
              <a:rPr lang="en-US" alt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en-US" smtClean="0">
                <a:solidFill>
                  <a:srgbClr val="000000"/>
                </a:solidFill>
              </a:rPr>
            </a:br>
            <a:r>
              <a:rPr lang="en-US" altLang="en-US" smtClean="0">
                <a:solidFill>
                  <a:srgbClr val="000000"/>
                </a:solidFill>
              </a:rPr>
              <a:t>MICROSOFT MAKES NO WARRANTIES, EXPRESS, IMPLIED OR STATUTORY, AS TO THE INFORMATION IN THIS PRESENTATION.</a:t>
            </a:r>
          </a:p>
          <a:p>
            <a:pPr eaLnBrk="1" fontAlgn="base" hangingPunct="1">
              <a:spcBef>
                <a:spcPct val="0"/>
              </a:spcBef>
              <a:spcAft>
                <a:spcPct val="0"/>
              </a:spcAft>
            </a:pPr>
            <a:endParaRPr lang="en-US" altLang="en-US" smtClean="0"/>
          </a:p>
        </p:txBody>
      </p:sp>
      <p:sp>
        <p:nvSpPr>
          <p:cNvPr id="67591"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267EB98A-633C-4236-9AFC-71484ED37FAE}" type="slidenum">
              <a:rPr lang="en-US" altLang="en-US" smtClean="0"/>
              <a:pPr eaLnBrk="1" fontAlgn="base" hangingPunct="1">
                <a:spcBef>
                  <a:spcPct val="0"/>
                </a:spcBef>
                <a:spcAft>
                  <a:spcPct val="0"/>
                </a:spcAft>
              </a:pPr>
              <a:t>31</a:t>
            </a:fld>
            <a:endParaRPr lang="en-US" altLang="en-US" smtClean="0"/>
          </a:p>
        </p:txBody>
      </p:sp>
    </p:spTree>
    <p:extLst>
      <p:ext uri="{BB962C8B-B14F-4D97-AF65-F5344CB8AC3E}">
        <p14:creationId xmlns:p14="http://schemas.microsoft.com/office/powerpoint/2010/main" val="20626088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 Garza or BRU staff</a:t>
            </a:r>
            <a:endParaRPr lang="en-US" dirty="0"/>
          </a:p>
        </p:txBody>
      </p:sp>
      <p:sp>
        <p:nvSpPr>
          <p:cNvPr id="4" name="Slide Number Placeholder 3"/>
          <p:cNvSpPr>
            <a:spLocks noGrp="1"/>
          </p:cNvSpPr>
          <p:nvPr>
            <p:ph type="sldNum" sz="quarter" idx="10"/>
          </p:nvPr>
        </p:nvSpPr>
        <p:spPr/>
        <p:txBody>
          <a:bodyPr/>
          <a:lstStyle/>
          <a:p>
            <a:fld id="{095A92B9-480C-42BB-8163-642C98F42E35}" type="slidenum">
              <a:rPr lang="en-US" smtClean="0"/>
              <a:t>32</a:t>
            </a:fld>
            <a:endParaRPr lang="en-US"/>
          </a:p>
        </p:txBody>
      </p:sp>
    </p:spTree>
    <p:extLst>
      <p:ext uri="{BB962C8B-B14F-4D97-AF65-F5344CB8AC3E}">
        <p14:creationId xmlns:p14="http://schemas.microsoft.com/office/powerpoint/2010/main" val="13210327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 Garza or BRU staff</a:t>
            </a:r>
          </a:p>
          <a:p>
            <a:r>
              <a:rPr lang="en-US" b="1" dirty="0" smtClean="0"/>
              <a:t>Brownfield Redevelopment Authority</a:t>
            </a:r>
            <a:r>
              <a:rPr lang="en-US" dirty="0" smtClean="0"/>
              <a:t>-develops Brownfield Plan.</a:t>
            </a:r>
          </a:p>
          <a:p>
            <a:pPr lvl="1"/>
            <a:r>
              <a:rPr lang="en-US" dirty="0" smtClean="0"/>
              <a:t>Must have </a:t>
            </a:r>
            <a:r>
              <a:rPr lang="en-US" b="1" dirty="0" smtClean="0"/>
              <a:t>Local or County approval </a:t>
            </a:r>
            <a:r>
              <a:rPr lang="en-US" dirty="0" smtClean="0"/>
              <a:t>of Brownfield Plan to authorize tax capture.</a:t>
            </a:r>
          </a:p>
          <a:p>
            <a:pPr lvl="1"/>
            <a:r>
              <a:rPr lang="en-US" dirty="0" smtClean="0"/>
              <a:t>A County BRA must obtain concurrence for the TIF revenue capture from the affected city or township.</a:t>
            </a:r>
          </a:p>
          <a:p>
            <a:pPr lvl="1"/>
            <a:endParaRPr lang="en-US" dirty="0" smtClean="0"/>
          </a:p>
          <a:p>
            <a:r>
              <a:rPr lang="en-US" dirty="0" smtClean="0"/>
              <a:t>The brownfield</a:t>
            </a:r>
            <a:r>
              <a:rPr lang="en-US" baseline="0" dirty="0" smtClean="0"/>
              <a:t> plan establishes the “eligible property” – Blighted, Functionally Obsolete, Contaminated, or owned by a Land Bank. </a:t>
            </a:r>
          </a:p>
          <a:p>
            <a:endParaRPr lang="en-US" baseline="0" dirty="0" smtClean="0"/>
          </a:p>
          <a:p>
            <a:r>
              <a:rPr lang="en-US" baseline="0" dirty="0" smtClean="0"/>
              <a:t>Describes the DEQ and/or MEDC eligible activities – environmental costs, site preparation, demolition, etc. </a:t>
            </a:r>
          </a:p>
          <a:p>
            <a:endParaRPr lang="en-US" baseline="0" dirty="0" smtClean="0"/>
          </a:p>
          <a:p>
            <a:r>
              <a:rPr lang="en-US" baseline="0" dirty="0" smtClean="0"/>
              <a:t>The plan shows that the community is committed to using its own </a:t>
            </a:r>
            <a:r>
              <a:rPr lang="en-US" baseline="0" dirty="0" err="1" smtClean="0"/>
              <a:t>TiF</a:t>
            </a:r>
            <a:r>
              <a:rPr lang="en-US" baseline="0" dirty="0" smtClean="0"/>
              <a:t> for redevelopment. </a:t>
            </a:r>
          </a:p>
          <a:p>
            <a:endParaRPr lang="en-US" baseline="0" dirty="0" smtClean="0"/>
          </a:p>
          <a:p>
            <a:r>
              <a:rPr lang="en-US" baseline="0" dirty="0" smtClean="0"/>
              <a:t>Finally, it sets both the base value of the property and the amount of TIF that will be allowed for reimbursement to the developer or the BRA itself- if it funded any activities. </a:t>
            </a:r>
            <a:endParaRPr lang="en-US" dirty="0" smtClean="0"/>
          </a:p>
          <a:p>
            <a:endParaRPr lang="en-US" dirty="0"/>
          </a:p>
        </p:txBody>
      </p:sp>
      <p:sp>
        <p:nvSpPr>
          <p:cNvPr id="4" name="Slide Number Placeholder 3"/>
          <p:cNvSpPr>
            <a:spLocks noGrp="1"/>
          </p:cNvSpPr>
          <p:nvPr>
            <p:ph type="sldNum" sz="quarter" idx="10"/>
          </p:nvPr>
        </p:nvSpPr>
        <p:spPr/>
        <p:txBody>
          <a:bodyPr/>
          <a:lstStyle/>
          <a:p>
            <a:fld id="{095A92B9-480C-42BB-8163-642C98F42E35}" type="slidenum">
              <a:rPr lang="en-US" smtClean="0"/>
              <a:t>33</a:t>
            </a:fld>
            <a:endParaRPr lang="en-US"/>
          </a:p>
        </p:txBody>
      </p:sp>
    </p:spTree>
    <p:extLst>
      <p:ext uri="{BB962C8B-B14F-4D97-AF65-F5344CB8AC3E}">
        <p14:creationId xmlns:p14="http://schemas.microsoft.com/office/powerpoint/2010/main" val="3929720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Rob Garza or BRU staff</a:t>
            </a:r>
          </a:p>
          <a:p>
            <a:endParaRPr lang="en-US" baseline="0" dirty="0" smtClean="0"/>
          </a:p>
          <a:p>
            <a:r>
              <a:rPr lang="en-US" baseline="0" dirty="0" smtClean="0"/>
              <a:t>An authority that implements or modifies a brownfield plan that contains a qualified facility, the governing body (city, village, township, county) has to mail notices of the action to each taxing jurisdiction.  A taxing jurisdiction can exempt its taxes from capture.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It’s best to contact the DEQ or MSF prior to finalizing any brownfield plans that will involve school tax capture and require agency approval of activities – before the public hearing is scheduled, but at any rate prior to any work plan being developed.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The authority also needs to submit the notice of the public hearing to the DEQ and MSF if the plan will involve any school tax capture. </a:t>
            </a:r>
          </a:p>
          <a:p>
            <a:endParaRPr lang="en-US" dirty="0"/>
          </a:p>
        </p:txBody>
      </p:sp>
      <p:sp>
        <p:nvSpPr>
          <p:cNvPr id="4" name="Slide Number Placeholder 3"/>
          <p:cNvSpPr>
            <a:spLocks noGrp="1"/>
          </p:cNvSpPr>
          <p:nvPr>
            <p:ph type="sldNum" sz="quarter" idx="10"/>
          </p:nvPr>
        </p:nvSpPr>
        <p:spPr/>
        <p:txBody>
          <a:bodyPr/>
          <a:lstStyle/>
          <a:p>
            <a:fld id="{095A92B9-480C-42BB-8163-642C98F42E35}" type="slidenum">
              <a:rPr lang="en-US" smtClean="0"/>
              <a:t>34</a:t>
            </a:fld>
            <a:endParaRPr lang="en-US"/>
          </a:p>
        </p:txBody>
      </p:sp>
    </p:spTree>
    <p:extLst>
      <p:ext uri="{BB962C8B-B14F-4D97-AF65-F5344CB8AC3E}">
        <p14:creationId xmlns:p14="http://schemas.microsoft.com/office/powerpoint/2010/main" val="621312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Rob Garza or BRU staff</a:t>
            </a:r>
          </a:p>
          <a:p>
            <a:endParaRPr lang="en-US" baseline="0" dirty="0" smtClean="0"/>
          </a:p>
          <a:p>
            <a:r>
              <a:rPr lang="en-US" baseline="0" dirty="0" smtClean="0"/>
              <a:t>If the project only involves local taxes, the authority only needs to have a brownfield plan done.  This also has to be approved by the local jurisdiction’s governing body. </a:t>
            </a:r>
            <a:r>
              <a:rPr lang="en-US" dirty="0" smtClean="0"/>
              <a:t>Projects capturing </a:t>
            </a:r>
            <a:r>
              <a:rPr lang="en-US" b="1" dirty="0" smtClean="0"/>
              <a:t>“local only” </a:t>
            </a:r>
            <a:r>
              <a:rPr lang="en-US" dirty="0" smtClean="0"/>
              <a:t>taxes do not require approval by MSF</a:t>
            </a:r>
            <a:r>
              <a:rPr lang="en-US" baseline="0" dirty="0" smtClean="0"/>
              <a:t> or DEQ.</a:t>
            </a:r>
          </a:p>
          <a:p>
            <a:endParaRPr lang="en-US" baseline="0" dirty="0" smtClean="0"/>
          </a:p>
          <a:p>
            <a:r>
              <a:rPr lang="en-US" dirty="0" smtClean="0"/>
              <a:t>Local capture may also be utilized to pay portions of the BRA administrative, or other expenses. </a:t>
            </a:r>
          </a:p>
          <a:p>
            <a:endParaRPr lang="en-US" baseline="0" dirty="0" smtClean="0"/>
          </a:p>
          <a:p>
            <a:r>
              <a:rPr lang="en-US" baseline="0" dirty="0" smtClean="0"/>
              <a:t/>
            </a:r>
            <a:br>
              <a:rPr lang="en-US" baseline="0" dirty="0" smtClean="0"/>
            </a:br>
            <a:endParaRPr lang="en-US" dirty="0"/>
          </a:p>
        </p:txBody>
      </p:sp>
      <p:sp>
        <p:nvSpPr>
          <p:cNvPr id="4" name="Slide Number Placeholder 3"/>
          <p:cNvSpPr>
            <a:spLocks noGrp="1"/>
          </p:cNvSpPr>
          <p:nvPr>
            <p:ph type="sldNum" sz="quarter" idx="10"/>
          </p:nvPr>
        </p:nvSpPr>
        <p:spPr/>
        <p:txBody>
          <a:bodyPr/>
          <a:lstStyle/>
          <a:p>
            <a:fld id="{095A92B9-480C-42BB-8163-642C98F42E35}" type="slidenum">
              <a:rPr lang="en-US" smtClean="0"/>
              <a:t>35</a:t>
            </a:fld>
            <a:endParaRPr lang="en-US"/>
          </a:p>
        </p:txBody>
      </p:sp>
    </p:spTree>
    <p:extLst>
      <p:ext uri="{BB962C8B-B14F-4D97-AF65-F5344CB8AC3E}">
        <p14:creationId xmlns:p14="http://schemas.microsoft.com/office/powerpoint/2010/main" val="6213125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a:t>
            </a:r>
            <a:r>
              <a:rPr lang="en-US" baseline="0" dirty="0" smtClean="0"/>
              <a:t> Garza or BRU staff</a:t>
            </a:r>
            <a:endParaRPr lang="en-US" dirty="0" smtClean="0"/>
          </a:p>
          <a:p>
            <a:r>
              <a:rPr lang="en-US" dirty="0" smtClean="0"/>
              <a:t>The work plan itself</a:t>
            </a:r>
            <a:r>
              <a:rPr lang="en-US" baseline="0" dirty="0" smtClean="0"/>
              <a:t> covers the specific activities that need to be conducted with more defined costs.  The agencies approve the work plan activities if school TIF is involved.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95A92B9-480C-42BB-8163-642C98F42E35}" type="slidenum">
              <a:rPr lang="en-US" smtClean="0"/>
              <a:t>36</a:t>
            </a:fld>
            <a:endParaRPr lang="en-US"/>
          </a:p>
        </p:txBody>
      </p:sp>
    </p:spTree>
    <p:extLst>
      <p:ext uri="{BB962C8B-B14F-4D97-AF65-F5344CB8AC3E}">
        <p14:creationId xmlns:p14="http://schemas.microsoft.com/office/powerpoint/2010/main" val="31466625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 Garza or BRU staff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95A92B9-480C-42BB-8163-642C98F42E35}" type="slidenum">
              <a:rPr lang="en-US" smtClean="0"/>
              <a:t>37</a:t>
            </a:fld>
            <a:endParaRPr lang="en-US"/>
          </a:p>
        </p:txBody>
      </p:sp>
    </p:spTree>
    <p:extLst>
      <p:ext uri="{BB962C8B-B14F-4D97-AF65-F5344CB8AC3E}">
        <p14:creationId xmlns:p14="http://schemas.microsoft.com/office/powerpoint/2010/main" val="41184284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 Garza or BRU staff</a:t>
            </a:r>
          </a:p>
          <a:p>
            <a:endParaRPr lang="en-US" dirty="0" smtClean="0"/>
          </a:p>
          <a:p>
            <a:r>
              <a:rPr lang="en-US" dirty="0" smtClean="0"/>
              <a:t>First, you will need to figure out where</a:t>
            </a:r>
            <a:r>
              <a:rPr lang="en-US" baseline="0" dirty="0" smtClean="0"/>
              <a:t> these known contaminated sites exist.  You can start by working on the state’s databases, but your local or county planning/economic development departments or brownfield redevelopment authorities may have this information as well.  </a:t>
            </a:r>
          </a:p>
          <a:p>
            <a:r>
              <a:rPr lang="en-US" baseline="0" dirty="0" smtClean="0"/>
              <a:t/>
            </a:r>
            <a:br>
              <a:rPr lang="en-US" baseline="0" dirty="0" smtClean="0"/>
            </a:br>
            <a:endParaRPr lang="en-US" dirty="0"/>
          </a:p>
        </p:txBody>
      </p:sp>
      <p:sp>
        <p:nvSpPr>
          <p:cNvPr id="4" name="Slide Number Placeholder 3"/>
          <p:cNvSpPr>
            <a:spLocks noGrp="1"/>
          </p:cNvSpPr>
          <p:nvPr>
            <p:ph type="sldNum" sz="quarter" idx="10"/>
          </p:nvPr>
        </p:nvSpPr>
        <p:spPr/>
        <p:txBody>
          <a:bodyPr/>
          <a:lstStyle/>
          <a:p>
            <a:fld id="{095A92B9-480C-42BB-8163-642C98F42E35}" type="slidenum">
              <a:rPr lang="en-US" smtClean="0"/>
              <a:t>38</a:t>
            </a:fld>
            <a:endParaRPr lang="en-US"/>
          </a:p>
        </p:txBody>
      </p:sp>
    </p:spTree>
    <p:extLst>
      <p:ext uri="{BB962C8B-B14F-4D97-AF65-F5344CB8AC3E}">
        <p14:creationId xmlns:p14="http://schemas.microsoft.com/office/powerpoint/2010/main" val="41242198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BRU staff</a:t>
            </a:r>
            <a:endParaRPr lang="en-US" dirty="0"/>
          </a:p>
        </p:txBody>
      </p:sp>
      <p:sp>
        <p:nvSpPr>
          <p:cNvPr id="4" name="Slide Number Placeholder 3"/>
          <p:cNvSpPr>
            <a:spLocks noGrp="1"/>
          </p:cNvSpPr>
          <p:nvPr>
            <p:ph type="sldNum" sz="quarter" idx="10"/>
          </p:nvPr>
        </p:nvSpPr>
        <p:spPr/>
        <p:txBody>
          <a:bodyPr/>
          <a:lstStyle/>
          <a:p>
            <a:fld id="{095A92B9-480C-42BB-8163-642C98F42E35}" type="slidenum">
              <a:rPr lang="en-US" smtClean="0"/>
              <a:t>39</a:t>
            </a:fld>
            <a:endParaRPr lang="en-US"/>
          </a:p>
        </p:txBody>
      </p:sp>
    </p:spTree>
    <p:extLst>
      <p:ext uri="{BB962C8B-B14F-4D97-AF65-F5344CB8AC3E}">
        <p14:creationId xmlns:p14="http://schemas.microsoft.com/office/powerpoint/2010/main" val="10988141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BRU staff</a:t>
            </a:r>
          </a:p>
        </p:txBody>
      </p:sp>
      <p:sp>
        <p:nvSpPr>
          <p:cNvPr id="4" name="Slide Number Placeholder 3"/>
          <p:cNvSpPr>
            <a:spLocks noGrp="1"/>
          </p:cNvSpPr>
          <p:nvPr>
            <p:ph type="sldNum" sz="quarter" idx="10"/>
          </p:nvPr>
        </p:nvSpPr>
        <p:spPr/>
        <p:txBody>
          <a:bodyPr/>
          <a:lstStyle/>
          <a:p>
            <a:fld id="{095A92B9-480C-42BB-8163-642C98F42E35}" type="slidenum">
              <a:rPr lang="en-US" smtClean="0"/>
              <a:t>40</a:t>
            </a:fld>
            <a:endParaRPr lang="en-US"/>
          </a:p>
        </p:txBody>
      </p:sp>
    </p:spTree>
    <p:extLst>
      <p:ext uri="{BB962C8B-B14F-4D97-AF65-F5344CB8AC3E}">
        <p14:creationId xmlns:p14="http://schemas.microsoft.com/office/powerpoint/2010/main" val="3739579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Carrie</a:t>
            </a:r>
            <a:endParaRPr lang="en-US" dirty="0"/>
          </a:p>
        </p:txBody>
      </p:sp>
      <p:sp>
        <p:nvSpPr>
          <p:cNvPr id="4" name="Slide Number Placeholder 3"/>
          <p:cNvSpPr>
            <a:spLocks noGrp="1"/>
          </p:cNvSpPr>
          <p:nvPr>
            <p:ph type="sldNum" sz="quarter" idx="10"/>
          </p:nvPr>
        </p:nvSpPr>
        <p:spPr/>
        <p:txBody>
          <a:bodyPr/>
          <a:lstStyle/>
          <a:p>
            <a:fld id="{095A92B9-480C-42BB-8163-642C98F42E35}" type="slidenum">
              <a:rPr lang="en-US" smtClean="0"/>
              <a:t>5</a:t>
            </a:fld>
            <a:endParaRPr lang="en-US"/>
          </a:p>
        </p:txBody>
      </p:sp>
    </p:spTree>
    <p:extLst>
      <p:ext uri="{BB962C8B-B14F-4D97-AF65-F5344CB8AC3E}">
        <p14:creationId xmlns:p14="http://schemas.microsoft.com/office/powerpoint/2010/main" val="12475591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BRU staff</a:t>
            </a:r>
          </a:p>
          <a:p>
            <a:endParaRPr lang="en-US" dirty="0" smtClean="0"/>
          </a:p>
          <a:p>
            <a:r>
              <a:rPr lang="en-US" dirty="0" smtClean="0"/>
              <a:t>MiPlace.org has almost every state grant / loan program listed along with its criteria. Some non-state resources are also listed.</a:t>
            </a:r>
            <a:r>
              <a:rPr lang="en-US" baseline="0" dirty="0" smtClean="0"/>
              <a:t> This is a really worthwhile tool for looking at most state funding sources in one place.</a:t>
            </a:r>
            <a:endParaRPr lang="en-US" dirty="0"/>
          </a:p>
        </p:txBody>
      </p:sp>
      <p:sp>
        <p:nvSpPr>
          <p:cNvPr id="4" name="Slide Number Placeholder 3"/>
          <p:cNvSpPr>
            <a:spLocks noGrp="1"/>
          </p:cNvSpPr>
          <p:nvPr>
            <p:ph type="sldNum" sz="quarter" idx="10"/>
          </p:nvPr>
        </p:nvSpPr>
        <p:spPr/>
        <p:txBody>
          <a:bodyPr/>
          <a:lstStyle/>
          <a:p>
            <a:fld id="{095A92B9-480C-42BB-8163-642C98F42E35}" type="slidenum">
              <a:rPr lang="en-US" smtClean="0"/>
              <a:t>41</a:t>
            </a:fld>
            <a:endParaRPr lang="en-US"/>
          </a:p>
        </p:txBody>
      </p:sp>
    </p:spTree>
    <p:extLst>
      <p:ext uri="{BB962C8B-B14F-4D97-AF65-F5344CB8AC3E}">
        <p14:creationId xmlns:p14="http://schemas.microsoft.com/office/powerpoint/2010/main" val="25995613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3972"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endParaRPr lang="en-US" altLang="en-US" smtClean="0"/>
          </a:p>
        </p:txBody>
      </p:sp>
      <p:sp>
        <p:nvSpPr>
          <p:cNvPr id="83973"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575B0088-305E-47A7-90B7-735FF708A8BD}" type="datetime8">
              <a:rPr lang="en-US" altLang="en-US" smtClean="0"/>
              <a:pPr eaLnBrk="1" fontAlgn="base" hangingPunct="1">
                <a:spcBef>
                  <a:spcPct val="0"/>
                </a:spcBef>
                <a:spcAft>
                  <a:spcPct val="0"/>
                </a:spcAft>
              </a:pPr>
              <a:t>7/28/2016 9:43 AM</a:t>
            </a:fld>
            <a:endParaRPr lang="en-US" altLang="en-US" smtClean="0"/>
          </a:p>
        </p:txBody>
      </p:sp>
      <p:sp>
        <p:nvSpPr>
          <p:cNvPr id="83974" name="Footer Placeholder 5"/>
          <p:cNvSpPr>
            <a:spLocks noGrp="1"/>
          </p:cNvSpPr>
          <p:nvPr>
            <p:ph type="ftr" sz="quarter" idx="4"/>
          </p:nvPr>
        </p:nvSpPr>
        <p:spPr bwMode="auto">
          <a:xfrm>
            <a:off x="0" y="8829675"/>
            <a:ext cx="6308725" cy="46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r>
              <a:rPr lang="en-US" altLang="en-US" sz="500" smtClean="0">
                <a:solidFill>
                  <a:srgbClr val="000000"/>
                </a:solidFill>
              </a:rPr>
              <a:t>© 2007 Microsoft Corporation. All rights reserved. Microsoft, Windows, Windows Vista and other product names are or may be registered trademarks and/or trademarks in the U.S. and/or other countries.</a:t>
            </a:r>
          </a:p>
          <a:p>
            <a:pPr eaLnBrk="1" fontAlgn="base" hangingPunct="1">
              <a:spcBef>
                <a:spcPct val="0"/>
              </a:spcBef>
              <a:spcAft>
                <a:spcPct val="0"/>
              </a:spcAft>
            </a:pPr>
            <a:r>
              <a:rPr lang="en-US" altLang="en-US" sz="50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en-US" sz="500" smtClean="0">
                <a:solidFill>
                  <a:srgbClr val="000000"/>
                </a:solidFill>
              </a:rPr>
            </a:br>
            <a:r>
              <a:rPr lang="en-US" altLang="en-US" sz="500" smtClean="0">
                <a:solidFill>
                  <a:srgbClr val="000000"/>
                </a:solidFill>
              </a:rPr>
              <a:t>MICROSOFT MAKES NO WARRANTIES, EXPRESS, IMPLIED OR STATUTORY, AS TO THE INFORMATION IN THIS PRESENTATION.</a:t>
            </a:r>
          </a:p>
          <a:p>
            <a:pPr eaLnBrk="1" fontAlgn="base" hangingPunct="1">
              <a:spcBef>
                <a:spcPct val="0"/>
              </a:spcBef>
              <a:spcAft>
                <a:spcPct val="0"/>
              </a:spcAft>
            </a:pPr>
            <a:endParaRPr lang="en-US" altLang="en-US" sz="500" smtClean="0"/>
          </a:p>
        </p:txBody>
      </p:sp>
      <p:sp>
        <p:nvSpPr>
          <p:cNvPr id="83975" name="Slide Number Placeholder 6"/>
          <p:cNvSpPr>
            <a:spLocks noGrp="1"/>
          </p:cNvSpPr>
          <p:nvPr>
            <p:ph type="sldNum" sz="quarter" idx="5"/>
          </p:nvPr>
        </p:nvSpPr>
        <p:spPr bwMode="auto">
          <a:xfrm>
            <a:off x="6308725" y="8829675"/>
            <a:ext cx="700088" cy="46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3C07BD75-0473-42FA-AF12-77005C3F5860}" type="slidenum">
              <a:rPr lang="en-US" altLang="en-US" smtClean="0"/>
              <a:pPr eaLnBrk="1" fontAlgn="base" hangingPunct="1">
                <a:spcBef>
                  <a:spcPct val="0"/>
                </a:spcBef>
                <a:spcAft>
                  <a:spcPct val="0"/>
                </a:spcAft>
              </a:pPr>
              <a:t>43</a:t>
            </a:fld>
            <a:endParaRPr lang="en-US" altLang="en-US" smtClean="0"/>
          </a:p>
        </p:txBody>
      </p:sp>
    </p:spTree>
    <p:extLst>
      <p:ext uri="{BB962C8B-B14F-4D97-AF65-F5344CB8AC3E}">
        <p14:creationId xmlns:p14="http://schemas.microsoft.com/office/powerpoint/2010/main" val="2732717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Carrie </a:t>
            </a:r>
          </a:p>
          <a:p>
            <a:endParaRPr lang="en-US" dirty="0"/>
          </a:p>
        </p:txBody>
      </p:sp>
      <p:sp>
        <p:nvSpPr>
          <p:cNvPr id="4" name="Slide Number Placeholder 3"/>
          <p:cNvSpPr>
            <a:spLocks noGrp="1"/>
          </p:cNvSpPr>
          <p:nvPr>
            <p:ph type="sldNum" sz="quarter" idx="10"/>
          </p:nvPr>
        </p:nvSpPr>
        <p:spPr/>
        <p:txBody>
          <a:bodyPr/>
          <a:lstStyle/>
          <a:p>
            <a:fld id="{095A92B9-480C-42BB-8163-642C98F42E35}" type="slidenum">
              <a:rPr lang="en-US" smtClean="0"/>
              <a:t>6</a:t>
            </a:fld>
            <a:endParaRPr lang="en-US"/>
          </a:p>
        </p:txBody>
      </p:sp>
    </p:spTree>
    <p:extLst>
      <p:ext uri="{BB962C8B-B14F-4D97-AF65-F5344CB8AC3E}">
        <p14:creationId xmlns:p14="http://schemas.microsoft.com/office/powerpoint/2010/main" val="209777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Carrie</a:t>
            </a:r>
          </a:p>
          <a:p>
            <a:endParaRPr lang="en-US" dirty="0"/>
          </a:p>
        </p:txBody>
      </p:sp>
      <p:sp>
        <p:nvSpPr>
          <p:cNvPr id="4" name="Slide Number Placeholder 3"/>
          <p:cNvSpPr>
            <a:spLocks noGrp="1"/>
          </p:cNvSpPr>
          <p:nvPr>
            <p:ph type="sldNum" sz="quarter" idx="10"/>
          </p:nvPr>
        </p:nvSpPr>
        <p:spPr/>
        <p:txBody>
          <a:bodyPr/>
          <a:lstStyle/>
          <a:p>
            <a:fld id="{095A92B9-480C-42BB-8163-642C98F42E35}" type="slidenum">
              <a:rPr lang="en-US" smtClean="0"/>
              <a:t>7</a:t>
            </a:fld>
            <a:endParaRPr lang="en-US"/>
          </a:p>
        </p:txBody>
      </p:sp>
    </p:spTree>
    <p:extLst>
      <p:ext uri="{BB962C8B-B14F-4D97-AF65-F5344CB8AC3E}">
        <p14:creationId xmlns:p14="http://schemas.microsoft.com/office/powerpoint/2010/main" val="1670627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Carrie</a:t>
            </a:r>
          </a:p>
          <a:p>
            <a:endParaRPr lang="en-US" dirty="0"/>
          </a:p>
        </p:txBody>
      </p:sp>
      <p:sp>
        <p:nvSpPr>
          <p:cNvPr id="4" name="Slide Number Placeholder 3"/>
          <p:cNvSpPr>
            <a:spLocks noGrp="1"/>
          </p:cNvSpPr>
          <p:nvPr>
            <p:ph type="sldNum" sz="quarter" idx="10"/>
          </p:nvPr>
        </p:nvSpPr>
        <p:spPr/>
        <p:txBody>
          <a:bodyPr/>
          <a:lstStyle/>
          <a:p>
            <a:fld id="{095A92B9-480C-42BB-8163-642C98F42E35}" type="slidenum">
              <a:rPr lang="en-US" smtClean="0"/>
              <a:t>8</a:t>
            </a:fld>
            <a:endParaRPr lang="en-US"/>
          </a:p>
        </p:txBody>
      </p:sp>
    </p:spTree>
    <p:extLst>
      <p:ext uri="{BB962C8B-B14F-4D97-AF65-F5344CB8AC3E}">
        <p14:creationId xmlns:p14="http://schemas.microsoft.com/office/powerpoint/2010/main" val="1670627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BRU staff</a:t>
            </a:r>
          </a:p>
          <a:p>
            <a:pPr eaLnBrk="1" hangingPunct="1">
              <a:spcBef>
                <a:spcPct val="0"/>
              </a:spcBef>
            </a:pPr>
            <a:endParaRPr lang="en-US" altLang="en-US" dirty="0" smtClean="0"/>
          </a:p>
          <a:p>
            <a:pPr eaLnBrk="1" hangingPunct="1">
              <a:spcBef>
                <a:spcPct val="0"/>
              </a:spcBef>
            </a:pPr>
            <a:r>
              <a:rPr lang="en-US" sz="1200" b="1" kern="1200" dirty="0" smtClean="0">
                <a:solidFill>
                  <a:schemeClr val="tx1"/>
                </a:solidFill>
                <a:effectLst/>
                <a:latin typeface="+mn-lt"/>
                <a:ea typeface="+mn-ea"/>
                <a:cs typeface="+mn-cs"/>
              </a:rPr>
              <a:t>Goals of the Program:</a:t>
            </a:r>
            <a:br>
              <a:rPr lang="en-US" sz="1200" b="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To ensure safe reuse of abandoned, vacant, or underutilized properties that are known to be contaminated, and to promote redevelopment of brownfields.</a:t>
            </a:r>
            <a:r>
              <a:rPr lang="en-US" dirty="0" smtClean="0">
                <a:effectLst/>
              </a:rPr>
              <a:t> </a:t>
            </a:r>
          </a:p>
          <a:p>
            <a:pPr eaLnBrk="1" hangingPunct="1">
              <a:spcBef>
                <a:spcPct val="0"/>
              </a:spcBef>
            </a:pPr>
            <a:endParaRPr lang="en-US" altLang="en-US" dirty="0" smtClean="0">
              <a:effectLst/>
            </a:endParaRPr>
          </a:p>
          <a:p>
            <a:pPr eaLnBrk="1" hangingPunct="1">
              <a:spcBef>
                <a:spcPct val="0"/>
              </a:spcBef>
            </a:pPr>
            <a:r>
              <a:rPr lang="en-US" altLang="en-US" dirty="0" smtClean="0"/>
              <a:t>Grants</a:t>
            </a:r>
          </a:p>
          <a:p>
            <a:pPr eaLnBrk="1" hangingPunct="1">
              <a:spcBef>
                <a:spcPct val="0"/>
              </a:spcBef>
            </a:pPr>
            <a:r>
              <a:rPr lang="en-US" altLang="en-US" dirty="0" smtClean="0"/>
              <a:t>Loans</a:t>
            </a:r>
          </a:p>
          <a:p>
            <a:pPr eaLnBrk="1" hangingPunct="1">
              <a:spcBef>
                <a:spcPct val="0"/>
              </a:spcBef>
            </a:pPr>
            <a:r>
              <a:rPr lang="en-US" altLang="en-US" dirty="0" smtClean="0"/>
              <a:t>381 TIF, both DEQ and MEDC</a:t>
            </a:r>
          </a:p>
          <a:p>
            <a:pPr eaLnBrk="1" hangingPunct="1">
              <a:spcBef>
                <a:spcPct val="0"/>
              </a:spcBef>
            </a:pPr>
            <a:r>
              <a:rPr lang="en-US" altLang="en-US" dirty="0" smtClean="0"/>
              <a:t>Other grants and technical assistance</a:t>
            </a:r>
          </a:p>
          <a:p>
            <a:endParaRPr lang="en-US" dirty="0" smtClean="0">
              <a:effectLst/>
            </a:endParaRPr>
          </a:p>
          <a:p>
            <a:pPr eaLnBrk="1" hangingPunct="1">
              <a:spcBef>
                <a:spcPct val="0"/>
              </a:spcBef>
            </a:pPr>
            <a:r>
              <a:rPr lang="en-US" sz="1200" b="1" kern="1200" dirty="0" smtClean="0">
                <a:solidFill>
                  <a:schemeClr val="tx1"/>
                </a:solidFill>
                <a:effectLst/>
                <a:latin typeface="+mn-lt"/>
                <a:ea typeface="+mn-ea"/>
                <a:cs typeface="+mn-cs"/>
              </a:rPr>
              <a:t>Criteria:</a:t>
            </a:r>
            <a:br>
              <a:rPr lang="en-US" sz="1200" b="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 proposed project must result in economic benefit for the community greater than the amount of the grant through job creation, private investment, and/or property tax increase. The property must meet the definition of a facility under Part 201 of the Natural Resources and Environmental Protection Act, 1994 PA 451, as amended. </a:t>
            </a:r>
            <a:endParaRPr lang="en-US" altLang="en-US" dirty="0" smtClean="0"/>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endParaRPr lang="en-US" altLang="en-US" dirty="0" smtClean="0"/>
          </a:p>
        </p:txBody>
      </p:sp>
      <p:sp>
        <p:nvSpPr>
          <p:cNvPr id="58372"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endParaRPr lang="en-US" altLang="en-US" smtClean="0"/>
          </a:p>
        </p:txBody>
      </p:sp>
      <p:sp>
        <p:nvSpPr>
          <p:cNvPr id="58373"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E37AB41-96DE-4F22-86C2-107BDB02095B}" type="datetime8">
              <a:rPr lang="en-US" altLang="en-US" smtClean="0"/>
              <a:pPr eaLnBrk="1" fontAlgn="base" hangingPunct="1">
                <a:spcBef>
                  <a:spcPct val="0"/>
                </a:spcBef>
                <a:spcAft>
                  <a:spcPct val="0"/>
                </a:spcAft>
              </a:pPr>
              <a:t>7/28/2016 9:43 AM</a:t>
            </a:fld>
            <a:endParaRPr lang="en-US" altLang="en-US" smtClean="0"/>
          </a:p>
        </p:txBody>
      </p:sp>
      <p:sp>
        <p:nvSpPr>
          <p:cNvPr id="58374"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r>
              <a:rPr lang="en-US" altLang="en-US" smtClean="0">
                <a:solidFill>
                  <a:srgbClr val="000000"/>
                </a:solidFill>
              </a:rPr>
              <a:t>© 2007 Microsoft Corporation. All rights reserved. Microsoft, Windows, Windows Vista and other product names are or may be registered trademarks and/or trademarks in the U.S. and/or other countries.</a:t>
            </a:r>
          </a:p>
          <a:p>
            <a:pPr eaLnBrk="1" fontAlgn="base" hangingPunct="1">
              <a:spcBef>
                <a:spcPct val="0"/>
              </a:spcBef>
              <a:spcAft>
                <a:spcPct val="0"/>
              </a:spcAft>
            </a:pPr>
            <a:r>
              <a:rPr lang="en-US" alt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en-US" smtClean="0">
                <a:solidFill>
                  <a:srgbClr val="000000"/>
                </a:solidFill>
              </a:rPr>
            </a:br>
            <a:r>
              <a:rPr lang="en-US" altLang="en-US" smtClean="0">
                <a:solidFill>
                  <a:srgbClr val="000000"/>
                </a:solidFill>
              </a:rPr>
              <a:t>MICROSOFT MAKES NO WARRANTIES, EXPRESS, IMPLIED OR STATUTORY, AS TO THE INFORMATION IN THIS PRESENTATION.</a:t>
            </a:r>
          </a:p>
          <a:p>
            <a:pPr eaLnBrk="1" fontAlgn="base" hangingPunct="1">
              <a:spcBef>
                <a:spcPct val="0"/>
              </a:spcBef>
              <a:spcAft>
                <a:spcPct val="0"/>
              </a:spcAft>
            </a:pPr>
            <a:endParaRPr lang="en-US" altLang="en-US" smtClean="0"/>
          </a:p>
        </p:txBody>
      </p:sp>
      <p:sp>
        <p:nvSpPr>
          <p:cNvPr id="58375"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EE4B7C86-A71C-4CEE-95B9-A3C7A712B09F}" type="slidenum">
              <a:rPr lang="en-US" altLang="en-US" smtClean="0"/>
              <a:pPr eaLnBrk="1" fontAlgn="base" hangingPunct="1">
                <a:spcBef>
                  <a:spcPct val="0"/>
                </a:spcBef>
                <a:spcAft>
                  <a:spcPct val="0"/>
                </a:spcAft>
              </a:pPr>
              <a:t>9</a:t>
            </a:fld>
            <a:endParaRPr lang="en-US" altLang="en-US" smtClean="0"/>
          </a:p>
        </p:txBody>
      </p:sp>
    </p:spTree>
    <p:extLst>
      <p:ext uri="{BB962C8B-B14F-4D97-AF65-F5344CB8AC3E}">
        <p14:creationId xmlns:p14="http://schemas.microsoft.com/office/powerpoint/2010/main" val="2765737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BRU staff</a:t>
            </a:r>
          </a:p>
          <a:p>
            <a:pPr eaLnBrk="1" hangingPunct="1">
              <a:spcBef>
                <a:spcPct val="0"/>
              </a:spcBef>
            </a:pPr>
            <a:endParaRPr lang="en-US" altLang="en-US" dirty="0" smtClean="0"/>
          </a:p>
        </p:txBody>
      </p:sp>
      <p:sp>
        <p:nvSpPr>
          <p:cNvPr id="59396"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endParaRPr lang="en-US" altLang="en-US" smtClean="0"/>
          </a:p>
        </p:txBody>
      </p:sp>
      <p:sp>
        <p:nvSpPr>
          <p:cNvPr id="59397"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80392F00-57EA-4DA4-B5B2-099B50742E7A}" type="datetime8">
              <a:rPr lang="en-US" altLang="en-US" smtClean="0"/>
              <a:pPr eaLnBrk="1" fontAlgn="base" hangingPunct="1">
                <a:spcBef>
                  <a:spcPct val="0"/>
                </a:spcBef>
                <a:spcAft>
                  <a:spcPct val="0"/>
                </a:spcAft>
              </a:pPr>
              <a:t>7/28/2016 9:43 AM</a:t>
            </a:fld>
            <a:endParaRPr lang="en-US" altLang="en-US" smtClean="0"/>
          </a:p>
        </p:txBody>
      </p:sp>
      <p:sp>
        <p:nvSpPr>
          <p:cNvPr id="59398"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r>
              <a:rPr lang="en-US" altLang="en-US" smtClean="0">
                <a:solidFill>
                  <a:srgbClr val="000000"/>
                </a:solidFill>
              </a:rPr>
              <a:t>© 2007 Microsoft Corporation. All rights reserved. Microsoft, Windows, Windows Vista and other product names are or may be registered trademarks and/or trademarks in the U.S. and/or other countries.</a:t>
            </a:r>
          </a:p>
          <a:p>
            <a:pPr eaLnBrk="1" fontAlgn="base" hangingPunct="1">
              <a:spcBef>
                <a:spcPct val="0"/>
              </a:spcBef>
              <a:spcAft>
                <a:spcPct val="0"/>
              </a:spcAft>
            </a:pPr>
            <a:r>
              <a:rPr lang="en-US" alt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en-US" smtClean="0">
                <a:solidFill>
                  <a:srgbClr val="000000"/>
                </a:solidFill>
              </a:rPr>
            </a:br>
            <a:r>
              <a:rPr lang="en-US" altLang="en-US" smtClean="0">
                <a:solidFill>
                  <a:srgbClr val="000000"/>
                </a:solidFill>
              </a:rPr>
              <a:t>MICROSOFT MAKES NO WARRANTIES, EXPRESS, IMPLIED OR STATUTORY, AS TO THE INFORMATION IN THIS PRESENTATION.</a:t>
            </a:r>
          </a:p>
          <a:p>
            <a:pPr eaLnBrk="1" fontAlgn="base" hangingPunct="1">
              <a:spcBef>
                <a:spcPct val="0"/>
              </a:spcBef>
              <a:spcAft>
                <a:spcPct val="0"/>
              </a:spcAft>
            </a:pPr>
            <a:endParaRPr lang="en-US" altLang="en-US" smtClean="0"/>
          </a:p>
        </p:txBody>
      </p:sp>
      <p:sp>
        <p:nvSpPr>
          <p:cNvPr id="59399"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576BC982-37EC-40B6-B102-249092D59103}" type="slidenum">
              <a:rPr lang="en-US" altLang="en-US" smtClean="0"/>
              <a:pPr eaLnBrk="1" fontAlgn="base" hangingPunct="1">
                <a:spcBef>
                  <a:spcPct val="0"/>
                </a:spcBef>
                <a:spcAft>
                  <a:spcPct val="0"/>
                </a:spcAft>
              </a:pPr>
              <a:t>10</a:t>
            </a:fld>
            <a:endParaRPr lang="en-US" altLang="en-US" smtClean="0"/>
          </a:p>
        </p:txBody>
      </p:sp>
    </p:spTree>
    <p:extLst>
      <p:ext uri="{BB962C8B-B14F-4D97-AF65-F5344CB8AC3E}">
        <p14:creationId xmlns:p14="http://schemas.microsoft.com/office/powerpoint/2010/main" val="82787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54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7EE2E84-C643-48E0-9EAB-DA0EA0DA07C8}" type="datetimeFigureOut">
              <a:rPr lang="en-US" smtClean="0"/>
              <a:t>7/28/2016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AF57A-BD10-4E19-BC74-F38DAE9AF384}" type="slidenum">
              <a:rPr lang="en-US" smtClean="0"/>
              <a:t>‹#›</a:t>
            </a:fld>
            <a:endParaRPr lang="en-US"/>
          </a:p>
        </p:txBody>
      </p:sp>
    </p:spTree>
    <p:extLst>
      <p:ext uri="{BB962C8B-B14F-4D97-AF65-F5344CB8AC3E}">
        <p14:creationId xmlns:p14="http://schemas.microsoft.com/office/powerpoint/2010/main" val="1421096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7EE2E84-C643-48E0-9EAB-DA0EA0DA07C8}" type="datetimeFigureOut">
              <a:rPr lang="en-US" smtClean="0"/>
              <a:t>7/28/2016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2AF57A-BD10-4E19-BC74-F38DAE9AF384}" type="slidenum">
              <a:rPr lang="en-US" smtClean="0"/>
              <a:t>‹#›</a:t>
            </a:fld>
            <a:endParaRPr lang="en-US"/>
          </a:p>
        </p:txBody>
      </p:sp>
    </p:spTree>
    <p:extLst>
      <p:ext uri="{BB962C8B-B14F-4D97-AF65-F5344CB8AC3E}">
        <p14:creationId xmlns:p14="http://schemas.microsoft.com/office/powerpoint/2010/main" val="2332547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7EE2E84-C643-48E0-9EAB-DA0EA0DA07C8}" type="datetimeFigureOut">
              <a:rPr lang="en-US" smtClean="0"/>
              <a:t>7/28/2016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2AF57A-BD10-4E19-BC74-F38DAE9AF384}" type="slidenum">
              <a:rPr lang="en-US" smtClean="0"/>
              <a:t>‹#›</a:t>
            </a:fld>
            <a:endParaRPr lang="en-US"/>
          </a:p>
        </p:txBody>
      </p:sp>
    </p:spTree>
    <p:extLst>
      <p:ext uri="{BB962C8B-B14F-4D97-AF65-F5344CB8AC3E}">
        <p14:creationId xmlns:p14="http://schemas.microsoft.com/office/powerpoint/2010/main" val="3888233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8381926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EE2E84-C643-48E0-9EAB-DA0EA0DA07C8}" type="datetimeFigureOut">
              <a:rPr lang="en-US" smtClean="0"/>
              <a:t>7/28/2016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AF57A-BD10-4E19-BC74-F38DAE9AF384}" type="slidenum">
              <a:rPr lang="en-US" smtClean="0"/>
              <a:t>‹#›</a:t>
            </a:fld>
            <a:endParaRPr lang="en-US"/>
          </a:p>
        </p:txBody>
      </p:sp>
    </p:spTree>
    <p:extLst>
      <p:ext uri="{BB962C8B-B14F-4D97-AF65-F5344CB8AC3E}">
        <p14:creationId xmlns:p14="http://schemas.microsoft.com/office/powerpoint/2010/main" val="394925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54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7EE2E84-C643-48E0-9EAB-DA0EA0DA07C8}" type="datetimeFigureOut">
              <a:rPr lang="en-US" smtClean="0"/>
              <a:t>7/28/2016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AF57A-BD10-4E19-BC74-F38DAE9AF384}" type="slidenum">
              <a:rPr lang="en-US" smtClean="0"/>
              <a:t>‹#›</a:t>
            </a:fld>
            <a:endParaRPr lang="en-US"/>
          </a:p>
        </p:txBody>
      </p:sp>
    </p:spTree>
    <p:extLst>
      <p:ext uri="{BB962C8B-B14F-4D97-AF65-F5344CB8AC3E}">
        <p14:creationId xmlns:p14="http://schemas.microsoft.com/office/powerpoint/2010/main" val="3439274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37EE2E84-C643-48E0-9EAB-DA0EA0DA07C8}" type="datetimeFigureOut">
              <a:rPr lang="en-US" smtClean="0"/>
              <a:t>7/28/2016</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BD2AF57A-BD10-4E19-BC74-F38DAE9AF384}" type="slidenum">
              <a:rPr lang="en-US" smtClean="0"/>
              <a:t>‹#›</a:t>
            </a:fld>
            <a:endParaRPr lang="en-US"/>
          </a:p>
        </p:txBody>
      </p:sp>
    </p:spTree>
    <p:extLst>
      <p:ext uri="{BB962C8B-B14F-4D97-AF65-F5344CB8AC3E}">
        <p14:creationId xmlns:p14="http://schemas.microsoft.com/office/powerpoint/2010/main" val="2599272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900934"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863847"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37EE2E84-C643-48E0-9EAB-DA0EA0DA07C8}" type="datetimeFigureOut">
              <a:rPr lang="en-US" smtClean="0"/>
              <a:t>7/28/2016</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BD2AF57A-BD10-4E19-BC74-F38DAE9AF384}" type="slidenum">
              <a:rPr lang="en-US" smtClean="0"/>
              <a:t>‹#›</a:t>
            </a:fld>
            <a:endParaRPr lang="en-US"/>
          </a:p>
        </p:txBody>
      </p:sp>
    </p:spTree>
    <p:extLst>
      <p:ext uri="{BB962C8B-B14F-4D97-AF65-F5344CB8AC3E}">
        <p14:creationId xmlns:p14="http://schemas.microsoft.com/office/powerpoint/2010/main" val="853069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37EE2E84-C643-48E0-9EAB-DA0EA0DA07C8}" type="datetimeFigureOut">
              <a:rPr lang="en-US" smtClean="0"/>
              <a:t>7/28/2016</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BD2AF57A-BD10-4E19-BC74-F38DAE9AF384}" type="slidenum">
              <a:rPr lang="en-US" smtClean="0"/>
              <a:t>‹#›</a:t>
            </a:fld>
            <a:endParaRPr lang="en-US"/>
          </a:p>
        </p:txBody>
      </p:sp>
    </p:spTree>
    <p:extLst>
      <p:ext uri="{BB962C8B-B14F-4D97-AF65-F5344CB8AC3E}">
        <p14:creationId xmlns:p14="http://schemas.microsoft.com/office/powerpoint/2010/main" val="3664734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7EE2E84-C643-48E0-9EAB-DA0EA0DA07C8}" type="datetimeFigureOut">
              <a:rPr lang="en-US" smtClean="0"/>
              <a:t>7/28/2016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2AF57A-BD10-4E19-BC74-F38DAE9AF384}" type="slidenum">
              <a:rPr lang="en-US" smtClean="0"/>
              <a:t>‹#›</a:t>
            </a:fld>
            <a:endParaRPr lang="en-US"/>
          </a:p>
        </p:txBody>
      </p:sp>
    </p:spTree>
    <p:extLst>
      <p:ext uri="{BB962C8B-B14F-4D97-AF65-F5344CB8AC3E}">
        <p14:creationId xmlns:p14="http://schemas.microsoft.com/office/powerpoint/2010/main" val="520083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baseline="0"/>
            </a:lvl1pPr>
          </a:lstStyle>
          <a:p>
            <a:r>
              <a:rPr lang="en-US" smtClean="0"/>
              <a:t>Click to edit Master title style</a:t>
            </a:r>
            <a:endParaRPr lang="en-US" dirty="0"/>
          </a:p>
        </p:txBody>
      </p:sp>
      <p:sp>
        <p:nvSpPr>
          <p:cNvPr id="3" name="Content Placeholder 2"/>
          <p:cNvSpPr>
            <a:spLocks noGrp="1"/>
          </p:cNvSpPr>
          <p:nvPr>
            <p:ph idx="1"/>
          </p:nvPr>
        </p:nvSpPr>
        <p:spPr>
          <a:xfrm>
            <a:off x="2900934" y="868680"/>
            <a:ext cx="54864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2024" y="3337560"/>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8" name="Date Placeholder 7"/>
          <p:cNvSpPr>
            <a:spLocks noGrp="1"/>
          </p:cNvSpPr>
          <p:nvPr>
            <p:ph type="dt" sz="half" idx="10"/>
          </p:nvPr>
        </p:nvSpPr>
        <p:spPr/>
        <p:txBody>
          <a:bodyPr/>
          <a:lstStyle/>
          <a:p>
            <a:fld id="{37EE2E84-C643-48E0-9EAB-DA0EA0DA07C8}" type="datetimeFigureOut">
              <a:rPr lang="en-US" smtClean="0"/>
              <a:t>7/28/2016</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BD2AF57A-BD10-4E19-BC74-F38DAE9AF384}" type="slidenum">
              <a:rPr lang="en-US" smtClean="0"/>
              <a:t>‹#›</a:t>
            </a:fld>
            <a:endParaRPr lang="en-US"/>
          </a:p>
        </p:txBody>
      </p:sp>
    </p:spTree>
    <p:extLst>
      <p:ext uri="{BB962C8B-B14F-4D97-AF65-F5344CB8AC3E}">
        <p14:creationId xmlns:p14="http://schemas.microsoft.com/office/powerpoint/2010/main" val="1962811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677983" y="767419"/>
            <a:ext cx="6086423"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92024" y="3340602"/>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8" name="Date Placeholder 7"/>
          <p:cNvSpPr>
            <a:spLocks noGrp="1"/>
          </p:cNvSpPr>
          <p:nvPr>
            <p:ph type="dt" sz="half" idx="10"/>
          </p:nvPr>
        </p:nvSpPr>
        <p:spPr/>
        <p:txBody>
          <a:bodyPr/>
          <a:lstStyle/>
          <a:p>
            <a:fld id="{37EE2E84-C643-48E0-9EAB-DA0EA0DA07C8}" type="datetimeFigureOut">
              <a:rPr lang="en-US" smtClean="0"/>
              <a:t>7/28/2016</a:t>
            </a:fld>
            <a:endParaRPr lang="en-US"/>
          </a:p>
        </p:txBody>
      </p:sp>
      <p:sp>
        <p:nvSpPr>
          <p:cNvPr id="9" name="Footer Placeholder 8"/>
          <p:cNvSpPr>
            <a:spLocks noGrp="1"/>
          </p:cNvSpPr>
          <p:nvPr>
            <p:ph type="ftr" sz="quarter" idx="11"/>
          </p:nvPr>
        </p:nvSpPr>
        <p:spPr>
          <a:xfrm>
            <a:off x="2624326" y="6356351"/>
            <a:ext cx="4433638" cy="365125"/>
          </a:xfrm>
        </p:spPr>
        <p:txBody>
          <a:bodyPr/>
          <a:lstStyle/>
          <a:p>
            <a:endParaRPr lang="en-US"/>
          </a:p>
        </p:txBody>
      </p:sp>
      <p:sp>
        <p:nvSpPr>
          <p:cNvPr id="10" name="Slide Number Placeholder 9"/>
          <p:cNvSpPr>
            <a:spLocks noGrp="1"/>
          </p:cNvSpPr>
          <p:nvPr>
            <p:ph type="sldNum" sz="quarter" idx="12"/>
          </p:nvPr>
        </p:nvSpPr>
        <p:spPr/>
        <p:txBody>
          <a:bodyPr/>
          <a:lstStyle/>
          <a:p>
            <a:fld id="{BD2AF57A-BD10-4E19-BC74-F38DAE9AF384}" type="slidenum">
              <a:rPr lang="en-US" smtClean="0"/>
              <a:t>‹#›</a:t>
            </a:fld>
            <a:endParaRPr lang="en-US"/>
          </a:p>
        </p:txBody>
      </p:sp>
    </p:spTree>
    <p:extLst>
      <p:ext uri="{BB962C8B-B14F-4D97-AF65-F5344CB8AC3E}">
        <p14:creationId xmlns:p14="http://schemas.microsoft.com/office/powerpoint/2010/main" val="1386134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37EE2E84-C643-48E0-9EAB-DA0EA0DA07C8}" type="datetimeFigureOut">
              <a:rPr lang="en-US" smtClean="0"/>
              <a:t>7/28/2016</a:t>
            </a:fld>
            <a:endParaRPr lang="en-US"/>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1100" b="1">
                <a:solidFill>
                  <a:schemeClr val="accent1"/>
                </a:solidFill>
              </a:defRPr>
            </a:lvl1pPr>
          </a:lstStyle>
          <a:p>
            <a:fld id="{BD2AF57A-BD10-4E19-BC74-F38DAE9AF384}" type="slidenum">
              <a:rPr lang="en-US" smtClean="0"/>
              <a:t>‹#›</a:t>
            </a:fld>
            <a:endParaRPr lang="en-US"/>
          </a:p>
        </p:txBody>
      </p:sp>
    </p:spTree>
    <p:extLst>
      <p:ext uri="{BB962C8B-B14F-4D97-AF65-F5344CB8AC3E}">
        <p14:creationId xmlns:p14="http://schemas.microsoft.com/office/powerpoint/2010/main" val="70127019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65.jpeg"/><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hyperlink" Target="http://www.michigan.gov/deq"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www.miplace.org/"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dirty="0" smtClean="0">
                <a:solidFill>
                  <a:srgbClr val="002060"/>
                </a:solidFill>
                <a:latin typeface="Arial Black" panose="020B0A04020102020204" pitchFamily="34" charset="0"/>
                <a:cs typeface="Arial" panose="020B0604020202020204" pitchFamily="34" charset="0"/>
              </a:rPr>
              <a:t>Brownfields 101</a:t>
            </a:r>
            <a:endParaRPr lang="en-US" sz="6000" dirty="0">
              <a:solidFill>
                <a:srgbClr val="002060"/>
              </a:solidFill>
              <a:latin typeface="Arial Black" panose="020B0A040201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6858000" y="5756"/>
            <a:ext cx="2121592" cy="1188823"/>
          </a:xfrm>
          <a:prstGeom prst="rect">
            <a:avLst/>
          </a:prstGeom>
        </p:spPr>
      </p:pic>
      <p:sp>
        <p:nvSpPr>
          <p:cNvPr id="8" name="WordArt 8"/>
          <p:cNvSpPr>
            <a:spLocks noChangeArrowheads="1" noChangeShapeType="1" noTextEdit="1"/>
          </p:cNvSpPr>
          <p:nvPr/>
        </p:nvSpPr>
        <p:spPr bwMode="auto">
          <a:xfrm>
            <a:off x="4114800" y="4825662"/>
            <a:ext cx="4572000" cy="1754245"/>
          </a:xfrm>
          <a:prstGeom prst="rect">
            <a:avLst/>
          </a:prstGeom>
        </p:spPr>
        <p:txBody>
          <a:bodyPr wrap="none" fromWordArt="1">
            <a:prstTxWarp prst="textPlain">
              <a:avLst>
                <a:gd name="adj" fmla="val 47783"/>
              </a:avLst>
            </a:prstTxWarp>
          </a:bodyPr>
          <a:lstStyle/>
          <a:p>
            <a:pPr algn="ctr"/>
            <a:r>
              <a:rPr lang="en-US" sz="1600" b="1" kern="10" dirty="0" smtClean="0">
                <a:ln w="9525">
                  <a:solidFill>
                    <a:schemeClr val="accent1"/>
                  </a:solidFill>
                  <a:round/>
                  <a:headEnd/>
                  <a:tailEnd/>
                </a:ln>
                <a:solidFill>
                  <a:schemeClr val="accent2"/>
                </a:solidFill>
                <a:latin typeface="Arial Black"/>
              </a:rPr>
              <a:t>MDEQ Brownfield </a:t>
            </a:r>
          </a:p>
          <a:p>
            <a:pPr algn="ctr"/>
            <a:r>
              <a:rPr lang="en-US" sz="1600" b="1" kern="10" dirty="0" smtClean="0">
                <a:ln w="9525">
                  <a:solidFill>
                    <a:schemeClr val="accent1"/>
                  </a:solidFill>
                  <a:round/>
                  <a:headEnd/>
                  <a:tailEnd/>
                </a:ln>
                <a:solidFill>
                  <a:schemeClr val="accent2"/>
                </a:solidFill>
                <a:latin typeface="Arial Black"/>
              </a:rPr>
              <a:t>Redevelopment</a:t>
            </a:r>
            <a:endParaRPr lang="en-US" sz="1600" b="1" kern="10" dirty="0">
              <a:ln w="9525">
                <a:solidFill>
                  <a:schemeClr val="accent1"/>
                </a:solidFill>
                <a:round/>
                <a:headEnd/>
                <a:tailEnd/>
              </a:ln>
              <a:solidFill>
                <a:schemeClr val="accent2"/>
              </a:solidFill>
              <a:latin typeface="Arial Black"/>
            </a:endParaRPr>
          </a:p>
          <a:p>
            <a:pPr algn="ctr"/>
            <a:r>
              <a:rPr lang="en-US" sz="1600" b="1" kern="10" dirty="0" smtClean="0">
                <a:ln w="9525">
                  <a:solidFill>
                    <a:schemeClr val="accent1"/>
                  </a:solidFill>
                  <a:round/>
                  <a:headEnd/>
                  <a:tailEnd/>
                </a:ln>
                <a:solidFill>
                  <a:schemeClr val="accent2"/>
                </a:solidFill>
                <a:latin typeface="Arial Black"/>
              </a:rPr>
              <a:t>Program</a:t>
            </a:r>
            <a:endParaRPr lang="en-US" sz="1600" b="1" kern="10" dirty="0">
              <a:ln w="9525">
                <a:solidFill>
                  <a:schemeClr val="accent1"/>
                </a:solidFill>
                <a:round/>
                <a:headEnd/>
                <a:tailEnd/>
              </a:ln>
              <a:solidFill>
                <a:schemeClr val="accent2"/>
              </a:solidFill>
              <a:latin typeface="Arial Black"/>
            </a:endParaRP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28601" y="6103997"/>
            <a:ext cx="1676399" cy="638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45995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p:cNvSpPr>
          <p:nvPr/>
        </p:nvSpPr>
        <p:spPr bwMode="auto">
          <a:xfrm>
            <a:off x="6934200" y="4014788"/>
            <a:ext cx="1155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eaLnBrk="0" hangingPunct="0">
              <a:spcBef>
                <a:spcPts val="300"/>
              </a:spcBef>
              <a:buClr>
                <a:srgbClr val="A04DA3"/>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eaLnBrk="1" hangingPunct="1">
              <a:spcBef>
                <a:spcPct val="0"/>
              </a:spcBef>
              <a:buClrTx/>
              <a:buFontTx/>
              <a:buNone/>
            </a:pPr>
            <a:endParaRPr lang="en-US" altLang="en-US" sz="1800">
              <a:solidFill>
                <a:srgbClr val="000000"/>
              </a:solidFill>
              <a:latin typeface="Arial" charset="0"/>
              <a:cs typeface="Arial" charset="0"/>
            </a:endParaRPr>
          </a:p>
        </p:txBody>
      </p:sp>
      <p:sp>
        <p:nvSpPr>
          <p:cNvPr id="29702" name="Rectangle 1"/>
          <p:cNvSpPr>
            <a:spLocks noChangeArrowheads="1"/>
          </p:cNvSpPr>
          <p:nvPr/>
        </p:nvSpPr>
        <p:spPr bwMode="auto">
          <a:xfrm>
            <a:off x="5634031" y="5345636"/>
            <a:ext cx="312896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300"/>
              </a:spcBef>
              <a:buClr>
                <a:srgbClr val="A04DA3"/>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eaLnBrk="1" hangingPunct="1">
              <a:spcBef>
                <a:spcPct val="0"/>
              </a:spcBef>
              <a:spcAft>
                <a:spcPts val="2400"/>
              </a:spcAft>
              <a:buClrTx/>
              <a:buNone/>
            </a:pPr>
            <a:r>
              <a:rPr lang="en-US" altLang="en-US" b="1" dirty="0" smtClean="0">
                <a:solidFill>
                  <a:srgbClr val="002060"/>
                </a:solidFill>
                <a:latin typeface="Calibri" panose="020F0502020204030204" pitchFamily="34" charset="0"/>
                <a:cs typeface="Arial" charset="0"/>
              </a:rPr>
              <a:t>Act </a:t>
            </a:r>
            <a:r>
              <a:rPr lang="en-US" altLang="en-US" b="1" dirty="0">
                <a:solidFill>
                  <a:srgbClr val="002060"/>
                </a:solidFill>
                <a:latin typeface="Calibri" panose="020F0502020204030204" pitchFamily="34" charset="0"/>
                <a:cs typeface="Arial" charset="0"/>
              </a:rPr>
              <a:t>381 Tax Increment Financing (TIF)</a:t>
            </a:r>
          </a:p>
        </p:txBody>
      </p:sp>
      <p:pic>
        <p:nvPicPr>
          <p:cNvPr id="10" name="Picture 2" descr="http://thebudgetnistablog.com/wp-content/uploads/2014/12/FA_0126_buckets_of_money_D_201001251142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752600"/>
            <a:ext cx="5410200" cy="35930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0" y="5345636"/>
            <a:ext cx="1168910" cy="523220"/>
          </a:xfrm>
          <a:prstGeom prst="rect">
            <a:avLst/>
          </a:prstGeom>
          <a:noFill/>
        </p:spPr>
        <p:txBody>
          <a:bodyPr wrap="none" rtlCol="0">
            <a:spAutoFit/>
          </a:bodyPr>
          <a:lstStyle/>
          <a:p>
            <a:r>
              <a:rPr lang="en-US" altLang="en-US" sz="2800" b="1" dirty="0">
                <a:solidFill>
                  <a:srgbClr val="002060"/>
                </a:solidFill>
                <a:latin typeface="Calibri" panose="020F0502020204030204" pitchFamily="34" charset="0"/>
                <a:cs typeface="Arial" charset="0"/>
              </a:rPr>
              <a:t>Grants</a:t>
            </a:r>
            <a:endParaRPr lang="en-US" sz="2800" b="1" dirty="0">
              <a:solidFill>
                <a:srgbClr val="002060"/>
              </a:solidFill>
              <a:latin typeface="Calibri" panose="020F0502020204030204" pitchFamily="34" charset="0"/>
            </a:endParaRPr>
          </a:p>
        </p:txBody>
      </p:sp>
      <p:sp>
        <p:nvSpPr>
          <p:cNvPr id="4" name="Rectangle 3"/>
          <p:cNvSpPr/>
          <p:nvPr/>
        </p:nvSpPr>
        <p:spPr>
          <a:xfrm>
            <a:off x="4088963" y="5345636"/>
            <a:ext cx="1042273" cy="523220"/>
          </a:xfrm>
          <a:prstGeom prst="rect">
            <a:avLst/>
          </a:prstGeom>
        </p:spPr>
        <p:txBody>
          <a:bodyPr wrap="none">
            <a:spAutoFit/>
          </a:bodyPr>
          <a:lstStyle/>
          <a:p>
            <a:r>
              <a:rPr lang="en-US" altLang="en-US" sz="2800" b="1" dirty="0">
                <a:solidFill>
                  <a:srgbClr val="002060"/>
                </a:solidFill>
                <a:latin typeface="Calibri" panose="020F0502020204030204" pitchFamily="34" charset="0"/>
                <a:cs typeface="Arial" charset="0"/>
              </a:rPr>
              <a:t>Loans</a:t>
            </a:r>
            <a:endParaRPr lang="en-US" sz="2800" b="1" dirty="0">
              <a:solidFill>
                <a:srgbClr val="002060"/>
              </a:solidFill>
              <a:latin typeface="Calibri" panose="020F0502020204030204" pitchFamily="34" charset="0"/>
            </a:endParaRPr>
          </a:p>
        </p:txBody>
      </p:sp>
      <p:sp>
        <p:nvSpPr>
          <p:cNvPr id="9" name="Title 1"/>
          <p:cNvSpPr>
            <a:spLocks noGrp="1"/>
          </p:cNvSpPr>
          <p:nvPr>
            <p:ph type="title"/>
          </p:nvPr>
        </p:nvSpPr>
        <p:spPr>
          <a:xfrm>
            <a:off x="381000" y="291019"/>
            <a:ext cx="7010400" cy="1066800"/>
          </a:xfrm>
        </p:spPr>
        <p:txBody>
          <a:bodyPr>
            <a:noAutofit/>
          </a:bodyPr>
          <a:lstStyle/>
          <a:p>
            <a:r>
              <a:rPr lang="en-US" sz="4000" b="1" dirty="0" smtClean="0">
                <a:solidFill>
                  <a:srgbClr val="002060"/>
                </a:solidFill>
                <a:latin typeface="Calibri" panose="020F0502020204030204" pitchFamily="34" charset="0"/>
              </a:rPr>
              <a:t>DEQ Brownfield Redevelopment Incentives</a:t>
            </a:r>
            <a:endParaRPr lang="en-US" sz="4000" b="1" dirty="0">
              <a:solidFill>
                <a:srgbClr val="002060"/>
              </a:solidFill>
              <a:latin typeface="Calibri" panose="020F0502020204030204" pitchFamily="34" charset="0"/>
            </a:endParaRPr>
          </a:p>
        </p:txBody>
      </p:sp>
      <p:pic>
        <p:nvPicPr>
          <p:cNvPr id="11" name="Picture 10"/>
          <p:cNvPicPr>
            <a:picLocks noChangeAspect="1"/>
          </p:cNvPicPr>
          <p:nvPr/>
        </p:nvPicPr>
        <p:blipFill>
          <a:blip r:embed="rId4"/>
          <a:stretch>
            <a:fillRect/>
          </a:stretch>
        </p:blipFill>
        <p:spPr>
          <a:xfrm>
            <a:off x="7558400" y="152401"/>
            <a:ext cx="1359877" cy="762000"/>
          </a:xfrm>
          <a:prstGeom prst="rect">
            <a:avLst/>
          </a:prstGeom>
        </p:spPr>
      </p:pic>
    </p:spTree>
    <p:extLst>
      <p:ext uri="{BB962C8B-B14F-4D97-AF65-F5344CB8AC3E}">
        <p14:creationId xmlns:p14="http://schemas.microsoft.com/office/powerpoint/2010/main" val="235157202"/>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p:cNvSpPr>
          <p:nvPr/>
        </p:nvSpPr>
        <p:spPr bwMode="auto">
          <a:xfrm>
            <a:off x="6934200" y="4014788"/>
            <a:ext cx="1155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eaLnBrk="0" hangingPunct="0">
              <a:spcBef>
                <a:spcPts val="300"/>
              </a:spcBef>
              <a:buClr>
                <a:srgbClr val="A04DA3"/>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eaLnBrk="1" hangingPunct="1">
              <a:spcBef>
                <a:spcPct val="0"/>
              </a:spcBef>
              <a:buClrTx/>
              <a:buFontTx/>
              <a:buNone/>
            </a:pPr>
            <a:endParaRPr lang="en-US" altLang="en-US" sz="1800">
              <a:solidFill>
                <a:srgbClr val="000000"/>
              </a:solidFill>
              <a:latin typeface="Arial" charset="0"/>
              <a:cs typeface="Arial" charset="0"/>
            </a:endParaRPr>
          </a:p>
        </p:txBody>
      </p:sp>
      <p:sp>
        <p:nvSpPr>
          <p:cNvPr id="33798" name="Rectangle 4"/>
          <p:cNvSpPr>
            <a:spLocks/>
          </p:cNvSpPr>
          <p:nvPr/>
        </p:nvSpPr>
        <p:spPr bwMode="auto">
          <a:xfrm>
            <a:off x="6934200" y="4014788"/>
            <a:ext cx="1155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eaLnBrk="0" hangingPunct="0">
              <a:spcBef>
                <a:spcPts val="300"/>
              </a:spcBef>
              <a:buClr>
                <a:srgbClr val="A04DA3"/>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eaLnBrk="1" hangingPunct="1">
              <a:spcBef>
                <a:spcPct val="0"/>
              </a:spcBef>
              <a:buClrTx/>
              <a:buFontTx/>
              <a:buNone/>
            </a:pPr>
            <a:endParaRPr lang="en-US" altLang="en-US" sz="1800">
              <a:solidFill>
                <a:srgbClr val="000000"/>
              </a:solidFill>
              <a:latin typeface="Arial" charset="0"/>
            </a:endParaRPr>
          </a:p>
        </p:txBody>
      </p:sp>
      <p:pic>
        <p:nvPicPr>
          <p:cNvPr id="3380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478814">
            <a:off x="5956300" y="1936750"/>
            <a:ext cx="3011488" cy="2259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3"/>
          <p:cNvSpPr>
            <a:spLocks noChangeArrowheads="1"/>
          </p:cNvSpPr>
          <p:nvPr/>
        </p:nvSpPr>
        <p:spPr bwMode="auto">
          <a:xfrm>
            <a:off x="197756" y="152400"/>
            <a:ext cx="597444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300"/>
              </a:spcBef>
              <a:buClr>
                <a:srgbClr val="A04DA3"/>
              </a:buClr>
              <a:buFont typeface="Georgia" pitchFamily="18" charset="0"/>
              <a:buChar char="•"/>
              <a:defRPr sz="2800">
                <a:solidFill>
                  <a:schemeClr val="tx1"/>
                </a:solidFill>
                <a:latin typeface="Georgia" pitchFamily="18" charset="0"/>
              </a:defRPr>
            </a:lvl1pPr>
            <a:lvl2pPr marL="657225" indent="-246063"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eaLnBrk="1" hangingPunct="1">
              <a:spcBef>
                <a:spcPct val="0"/>
              </a:spcBef>
              <a:buClrTx/>
              <a:buFontTx/>
              <a:buNone/>
            </a:pPr>
            <a:r>
              <a:rPr lang="en-US" altLang="en-US" sz="4000" b="1" dirty="0" smtClean="0">
                <a:solidFill>
                  <a:srgbClr val="002060"/>
                </a:solidFill>
                <a:latin typeface="Calibri" panose="020F0502020204030204" pitchFamily="34" charset="0"/>
              </a:rPr>
              <a:t>DEQ Brownfield Incentives</a:t>
            </a:r>
          </a:p>
          <a:p>
            <a:pPr eaLnBrk="1" hangingPunct="1">
              <a:spcBef>
                <a:spcPct val="0"/>
              </a:spcBef>
              <a:buClrTx/>
              <a:buFontTx/>
              <a:buNone/>
            </a:pPr>
            <a:r>
              <a:rPr lang="en-US" altLang="en-US" sz="4000" b="1" dirty="0" smtClean="0">
                <a:solidFill>
                  <a:srgbClr val="002060"/>
                </a:solidFill>
                <a:latin typeface="Calibri" panose="020F0502020204030204" pitchFamily="34" charset="0"/>
              </a:rPr>
              <a:t>What’s Eligible?</a:t>
            </a:r>
            <a:endParaRPr lang="en-US" altLang="en-US" sz="4000" b="1" dirty="0">
              <a:solidFill>
                <a:srgbClr val="002060"/>
              </a:solidFill>
              <a:latin typeface="Calibri" panose="020F0502020204030204" pitchFamily="34" charset="0"/>
            </a:endParaRPr>
          </a:p>
        </p:txBody>
      </p:sp>
      <p:pic>
        <p:nvPicPr>
          <p:cNvPr id="11" name="Picture 10"/>
          <p:cNvPicPr>
            <a:picLocks noChangeAspect="1"/>
          </p:cNvPicPr>
          <p:nvPr/>
        </p:nvPicPr>
        <p:blipFill>
          <a:blip r:embed="rId4"/>
          <a:stretch>
            <a:fillRect/>
          </a:stretch>
        </p:blipFill>
        <p:spPr>
          <a:xfrm>
            <a:off x="7558400" y="152401"/>
            <a:ext cx="1359877" cy="762000"/>
          </a:xfrm>
          <a:prstGeom prst="rect">
            <a:avLst/>
          </a:prstGeom>
        </p:spPr>
      </p:pic>
      <p:pic>
        <p:nvPicPr>
          <p:cNvPr id="3074"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927376" y="4495800"/>
            <a:ext cx="5216624" cy="2072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9" name="Rectangle 3"/>
          <p:cNvSpPr>
            <a:spLocks noChangeArrowheads="1"/>
          </p:cNvSpPr>
          <p:nvPr/>
        </p:nvSpPr>
        <p:spPr bwMode="auto">
          <a:xfrm>
            <a:off x="15195" y="1600200"/>
            <a:ext cx="5610224"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300"/>
              </a:spcBef>
              <a:buClr>
                <a:srgbClr val="A04DA3"/>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marL="285750" indent="-285750" algn="ctr" eaLnBrk="1" hangingPunct="1">
              <a:spcBef>
                <a:spcPct val="0"/>
              </a:spcBef>
              <a:buClrTx/>
              <a:buFont typeface="Arial" panose="020B0604020202020204" pitchFamily="34" charset="0"/>
              <a:buChar char="•"/>
            </a:pPr>
            <a:endParaRPr lang="en-US" altLang="en-US" sz="1600" dirty="0">
              <a:solidFill>
                <a:schemeClr val="tx1">
                  <a:lumMod val="65000"/>
                  <a:lumOff val="35000"/>
                </a:schemeClr>
              </a:solidFill>
              <a:latin typeface="Arial" charset="0"/>
            </a:endParaRPr>
          </a:p>
          <a:p>
            <a:pPr lvl="1" eaLnBrk="1" hangingPunct="1">
              <a:spcBef>
                <a:spcPct val="0"/>
              </a:spcBef>
              <a:spcAft>
                <a:spcPts val="2400"/>
              </a:spcAft>
              <a:buClrTx/>
              <a:buFont typeface="Arial" panose="020B0604020202020204" pitchFamily="34" charset="0"/>
              <a:buChar char="•"/>
            </a:pPr>
            <a:r>
              <a:rPr lang="en-US" altLang="en-US" sz="2800" dirty="0" smtClean="0">
                <a:solidFill>
                  <a:schemeClr val="tx1">
                    <a:lumMod val="65000"/>
                    <a:lumOff val="35000"/>
                  </a:schemeClr>
                </a:solidFill>
                <a:latin typeface="Calibri" panose="020F0502020204030204" pitchFamily="34" charset="0"/>
              </a:rPr>
              <a:t>Phase I, Phase II, BEAs</a:t>
            </a:r>
            <a:endParaRPr lang="en-US" altLang="en-US" sz="2800" dirty="0">
              <a:solidFill>
                <a:schemeClr val="tx1">
                  <a:lumMod val="65000"/>
                  <a:lumOff val="35000"/>
                </a:schemeClr>
              </a:solidFill>
              <a:latin typeface="Calibri" panose="020F0502020204030204" pitchFamily="34" charset="0"/>
            </a:endParaRPr>
          </a:p>
          <a:p>
            <a:pPr lvl="1" eaLnBrk="1" hangingPunct="1">
              <a:spcBef>
                <a:spcPct val="0"/>
              </a:spcBef>
              <a:spcAft>
                <a:spcPts val="2400"/>
              </a:spcAft>
              <a:buClrTx/>
              <a:buFont typeface="Arial" panose="020B0604020202020204" pitchFamily="34" charset="0"/>
              <a:buChar char="•"/>
            </a:pPr>
            <a:r>
              <a:rPr lang="en-US" altLang="en-US" sz="2800" dirty="0" smtClean="0">
                <a:solidFill>
                  <a:schemeClr val="tx1">
                    <a:lumMod val="65000"/>
                    <a:lumOff val="35000"/>
                  </a:schemeClr>
                </a:solidFill>
                <a:latin typeface="Calibri" panose="020F0502020204030204" pitchFamily="34" charset="0"/>
              </a:rPr>
              <a:t>Due care</a:t>
            </a:r>
            <a:endParaRPr lang="en-US" altLang="en-US" sz="2800" dirty="0">
              <a:solidFill>
                <a:schemeClr val="tx1">
                  <a:lumMod val="65000"/>
                  <a:lumOff val="35000"/>
                </a:schemeClr>
              </a:solidFill>
              <a:latin typeface="Calibri" panose="020F0502020204030204" pitchFamily="34" charset="0"/>
            </a:endParaRPr>
          </a:p>
          <a:p>
            <a:pPr lvl="1" eaLnBrk="1" hangingPunct="1">
              <a:spcBef>
                <a:spcPct val="0"/>
              </a:spcBef>
              <a:spcAft>
                <a:spcPts val="2400"/>
              </a:spcAft>
              <a:buClrTx/>
              <a:buFont typeface="Arial" panose="020B0604020202020204" pitchFamily="34" charset="0"/>
              <a:buChar char="•"/>
            </a:pPr>
            <a:r>
              <a:rPr lang="en-US" altLang="en-US" sz="2800" dirty="0" smtClean="0">
                <a:solidFill>
                  <a:schemeClr val="tx1">
                    <a:lumMod val="65000"/>
                    <a:lumOff val="35000"/>
                  </a:schemeClr>
                </a:solidFill>
                <a:latin typeface="Calibri" panose="020F0502020204030204" pitchFamily="34" charset="0"/>
              </a:rPr>
              <a:t>Additional response activities</a:t>
            </a:r>
          </a:p>
          <a:p>
            <a:pPr lvl="1" eaLnBrk="1" hangingPunct="1">
              <a:spcBef>
                <a:spcPct val="0"/>
              </a:spcBef>
              <a:spcAft>
                <a:spcPts val="2400"/>
              </a:spcAft>
              <a:buClrTx/>
              <a:buFont typeface="Arial" panose="020B0604020202020204" pitchFamily="34" charset="0"/>
              <a:buChar char="•"/>
            </a:pPr>
            <a:r>
              <a:rPr lang="en-US" altLang="en-US" sz="2800" dirty="0" smtClean="0">
                <a:solidFill>
                  <a:schemeClr val="tx1">
                    <a:lumMod val="65000"/>
                    <a:lumOff val="35000"/>
                  </a:schemeClr>
                </a:solidFill>
                <a:latin typeface="Calibri" panose="020F0502020204030204" pitchFamily="34" charset="0"/>
              </a:rPr>
              <a:t>In some instances, demolition</a:t>
            </a:r>
          </a:p>
          <a:p>
            <a:pPr lvl="1" eaLnBrk="1" hangingPunct="1">
              <a:spcBef>
                <a:spcPct val="0"/>
              </a:spcBef>
              <a:spcAft>
                <a:spcPts val="2400"/>
              </a:spcAft>
              <a:buClrTx/>
              <a:buFont typeface="Arial" panose="020B0604020202020204" pitchFamily="34" charset="0"/>
              <a:buChar char="•"/>
            </a:pPr>
            <a:endParaRPr lang="en-US" altLang="en-US" sz="2800" dirty="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1360803607"/>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p:cNvSpPr>
          <p:nvPr/>
        </p:nvSpPr>
        <p:spPr bwMode="auto">
          <a:xfrm>
            <a:off x="6934200" y="4014788"/>
            <a:ext cx="1155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eaLnBrk="0" hangingPunct="0">
              <a:spcBef>
                <a:spcPts val="300"/>
              </a:spcBef>
              <a:buClr>
                <a:srgbClr val="A04DA3"/>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eaLnBrk="1" hangingPunct="1">
              <a:spcBef>
                <a:spcPct val="0"/>
              </a:spcBef>
              <a:buClrTx/>
              <a:buFontTx/>
              <a:buNone/>
            </a:pPr>
            <a:endParaRPr lang="en-US" altLang="en-US" sz="1800">
              <a:solidFill>
                <a:srgbClr val="000000"/>
              </a:solidFill>
              <a:latin typeface="Arial" charset="0"/>
              <a:cs typeface="Arial" charset="0"/>
            </a:endParaRPr>
          </a:p>
        </p:txBody>
      </p:sp>
      <p:sp>
        <p:nvSpPr>
          <p:cNvPr id="30724" name="Rectangle 3"/>
          <p:cNvSpPr>
            <a:spLocks noChangeArrowheads="1"/>
          </p:cNvSpPr>
          <p:nvPr/>
        </p:nvSpPr>
        <p:spPr bwMode="auto">
          <a:xfrm>
            <a:off x="-457200" y="-98866"/>
            <a:ext cx="9144000"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300"/>
              </a:spcBef>
              <a:buClr>
                <a:srgbClr val="A04DA3"/>
              </a:buClr>
              <a:buFont typeface="Georgia" pitchFamily="18" charset="0"/>
              <a:buChar char="•"/>
              <a:defRPr sz="2800">
                <a:solidFill>
                  <a:schemeClr val="tx1"/>
                </a:solidFill>
                <a:latin typeface="Georgia" pitchFamily="18" charset="0"/>
              </a:defRPr>
            </a:lvl1pPr>
            <a:lvl2pPr marL="657225" indent="-246063"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lgn="ctr" eaLnBrk="1" hangingPunct="1">
              <a:spcBef>
                <a:spcPct val="0"/>
              </a:spcBef>
              <a:buClrTx/>
              <a:buFontTx/>
              <a:buNone/>
            </a:pPr>
            <a:endParaRPr lang="en-US" altLang="en-US" sz="1100" dirty="0">
              <a:solidFill>
                <a:srgbClr val="002060"/>
              </a:solidFill>
              <a:latin typeface="Arial" charset="0"/>
            </a:endParaRPr>
          </a:p>
          <a:p>
            <a:pPr eaLnBrk="1" hangingPunct="1">
              <a:spcBef>
                <a:spcPct val="0"/>
              </a:spcBef>
              <a:buClrTx/>
              <a:buFontTx/>
              <a:buNone/>
            </a:pPr>
            <a:r>
              <a:rPr lang="en-US" altLang="en-US" sz="4000" b="1" dirty="0">
                <a:solidFill>
                  <a:srgbClr val="002060"/>
                </a:solidFill>
                <a:latin typeface="Calibri" panose="020F0502020204030204" pitchFamily="34" charset="0"/>
              </a:rPr>
              <a:t>     DEQ Grants and Loans</a:t>
            </a:r>
          </a:p>
        </p:txBody>
      </p:sp>
      <p:pic>
        <p:nvPicPr>
          <p:cNvPr id="1026" name="Picture 2" descr="N:\Brownfield GandL Projects\Site Visit Photos\1999-0255 Battle Creek Old Sullivan Barn\Battle Creek Old Sullivan Barn 8.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14800" y="3086100"/>
            <a:ext cx="5029200" cy="3771900"/>
          </a:xfrm>
          <a:prstGeom prst="rect">
            <a:avLst/>
          </a:prstGeom>
          <a:noFill/>
          <a:extLst>
            <a:ext uri="{909E8E84-426E-40DD-AFC4-6F175D3DCCD1}">
              <a14:hiddenFill xmlns:a14="http://schemas.microsoft.com/office/drawing/2010/main">
                <a:solidFill>
                  <a:srgbClr val="FFFFFF"/>
                </a:solidFill>
              </a14:hiddenFill>
            </a:ext>
          </a:extLst>
        </p:spPr>
      </p:pic>
      <p:sp>
        <p:nvSpPr>
          <p:cNvPr id="30726" name="Rectangle 1"/>
          <p:cNvSpPr>
            <a:spLocks noChangeArrowheads="1"/>
          </p:cNvSpPr>
          <p:nvPr/>
        </p:nvSpPr>
        <p:spPr bwMode="auto">
          <a:xfrm>
            <a:off x="304800" y="1199016"/>
            <a:ext cx="5029200"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300"/>
              </a:spcBef>
              <a:buClr>
                <a:srgbClr val="A04DA3"/>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eaLnBrk="1" hangingPunct="1">
              <a:spcBef>
                <a:spcPct val="0"/>
              </a:spcBef>
              <a:spcAft>
                <a:spcPts val="2400"/>
              </a:spcAft>
              <a:buClrTx/>
              <a:buNone/>
            </a:pPr>
            <a:r>
              <a:rPr lang="en-US" altLang="en-US" b="1" dirty="0" smtClean="0">
                <a:solidFill>
                  <a:srgbClr val="FFC000"/>
                </a:solidFill>
                <a:latin typeface="Calibri" panose="020F0502020204030204" pitchFamily="34" charset="0"/>
                <a:cs typeface="Arial" charset="0"/>
              </a:rPr>
              <a:t>Applicant Annual Limits:</a:t>
            </a:r>
          </a:p>
          <a:p>
            <a:pPr marL="457200" indent="-457200" eaLnBrk="1" hangingPunct="1">
              <a:spcBef>
                <a:spcPct val="0"/>
              </a:spcBef>
              <a:spcAft>
                <a:spcPts val="2400"/>
              </a:spcAft>
              <a:buClrTx/>
              <a:buFont typeface="Arial" panose="020B0604020202020204" pitchFamily="34" charset="0"/>
              <a:buChar char="•"/>
            </a:pPr>
            <a:r>
              <a:rPr lang="en-US" altLang="en-US" dirty="0">
                <a:solidFill>
                  <a:schemeClr val="tx1">
                    <a:lumMod val="65000"/>
                    <a:lumOff val="35000"/>
                  </a:schemeClr>
                </a:solidFill>
                <a:latin typeface="Calibri" panose="020F0502020204030204" pitchFamily="34" charset="0"/>
                <a:cs typeface="Arial" charset="0"/>
              </a:rPr>
              <a:t>1 </a:t>
            </a:r>
            <a:r>
              <a:rPr lang="en-US" altLang="en-US" dirty="0" smtClean="0">
                <a:solidFill>
                  <a:schemeClr val="tx1">
                    <a:lumMod val="65000"/>
                    <a:lumOff val="35000"/>
                  </a:schemeClr>
                </a:solidFill>
                <a:latin typeface="Calibri" panose="020F0502020204030204" pitchFamily="34" charset="0"/>
                <a:cs typeface="Arial" charset="0"/>
              </a:rPr>
              <a:t>Grant of up to $1,000,000</a:t>
            </a:r>
          </a:p>
          <a:p>
            <a:pPr marL="457200" indent="-457200" eaLnBrk="1" hangingPunct="1">
              <a:spcBef>
                <a:spcPct val="0"/>
              </a:spcBef>
              <a:spcAft>
                <a:spcPts val="2400"/>
              </a:spcAft>
              <a:buClrTx/>
              <a:buFont typeface="Arial" panose="020B0604020202020204" pitchFamily="34" charset="0"/>
              <a:buChar char="•"/>
            </a:pPr>
            <a:r>
              <a:rPr lang="en-US" altLang="en-US" dirty="0">
                <a:solidFill>
                  <a:schemeClr val="tx1">
                    <a:lumMod val="65000"/>
                    <a:lumOff val="35000"/>
                  </a:schemeClr>
                </a:solidFill>
                <a:latin typeface="Calibri" panose="020F0502020204030204" pitchFamily="34" charset="0"/>
                <a:cs typeface="Arial" charset="0"/>
              </a:rPr>
              <a:t>1 </a:t>
            </a:r>
            <a:r>
              <a:rPr lang="en-US" altLang="en-US" dirty="0" smtClean="0">
                <a:solidFill>
                  <a:schemeClr val="tx1">
                    <a:lumMod val="65000"/>
                    <a:lumOff val="35000"/>
                  </a:schemeClr>
                </a:solidFill>
                <a:latin typeface="Calibri" panose="020F0502020204030204" pitchFamily="34" charset="0"/>
                <a:cs typeface="Arial" charset="0"/>
              </a:rPr>
              <a:t>Loan* of up to $1,000,000</a:t>
            </a:r>
            <a:endParaRPr lang="en-US" altLang="en-US" dirty="0">
              <a:solidFill>
                <a:schemeClr val="tx1">
                  <a:lumMod val="65000"/>
                  <a:lumOff val="35000"/>
                </a:schemeClr>
              </a:solidFill>
              <a:latin typeface="Calibri" panose="020F0502020204030204" pitchFamily="34" charset="0"/>
              <a:cs typeface="Arial" charset="0"/>
            </a:endParaRPr>
          </a:p>
        </p:txBody>
      </p:sp>
      <p:sp>
        <p:nvSpPr>
          <p:cNvPr id="2" name="TextBox 1"/>
          <p:cNvSpPr txBox="1"/>
          <p:nvPr/>
        </p:nvSpPr>
        <p:spPr>
          <a:xfrm>
            <a:off x="457200" y="6336614"/>
            <a:ext cx="3505200" cy="307777"/>
          </a:xfrm>
          <a:prstGeom prst="rect">
            <a:avLst/>
          </a:prstGeom>
          <a:noFill/>
        </p:spPr>
        <p:txBody>
          <a:bodyPr wrap="square" rtlCol="0">
            <a:spAutoFit/>
          </a:bodyPr>
          <a:lstStyle/>
          <a:p>
            <a:pPr algn="r"/>
            <a:r>
              <a:rPr lang="en-US" sz="1400" dirty="0" smtClean="0"/>
              <a:t>Old Sullivan Barn, Battle Creek</a:t>
            </a:r>
          </a:p>
        </p:txBody>
      </p:sp>
      <p:sp>
        <p:nvSpPr>
          <p:cNvPr id="3" name="TextBox 2"/>
          <p:cNvSpPr txBox="1"/>
          <p:nvPr/>
        </p:nvSpPr>
        <p:spPr>
          <a:xfrm>
            <a:off x="266700" y="3733800"/>
            <a:ext cx="3886200" cy="1969770"/>
          </a:xfrm>
          <a:prstGeom prst="rect">
            <a:avLst/>
          </a:prstGeom>
          <a:noFill/>
        </p:spPr>
        <p:txBody>
          <a:bodyPr wrap="square" rtlCol="0">
            <a:spAutoFit/>
          </a:bodyPr>
          <a:lstStyle/>
          <a:p>
            <a:pPr>
              <a:spcBef>
                <a:spcPct val="0"/>
              </a:spcBef>
              <a:spcAft>
                <a:spcPts val="600"/>
              </a:spcAft>
            </a:pPr>
            <a:r>
              <a:rPr lang="en-US" altLang="en-US" sz="2800" dirty="0" smtClean="0">
                <a:solidFill>
                  <a:schemeClr val="tx1">
                    <a:lumMod val="65000"/>
                    <a:lumOff val="35000"/>
                  </a:schemeClr>
                </a:solidFill>
                <a:latin typeface="Calibri" panose="020F0502020204030204" pitchFamily="34" charset="0"/>
                <a:cs typeface="Arial" charset="0"/>
              </a:rPr>
              <a:t>*Loans</a:t>
            </a:r>
            <a:r>
              <a:rPr lang="en-US" altLang="en-US" sz="2800" dirty="0">
                <a:solidFill>
                  <a:schemeClr val="tx1">
                    <a:lumMod val="65000"/>
                    <a:lumOff val="35000"/>
                  </a:schemeClr>
                </a:solidFill>
                <a:latin typeface="Calibri" panose="020F0502020204030204" pitchFamily="34" charset="0"/>
                <a:cs typeface="Arial" charset="0"/>
              </a:rPr>
              <a:t>: </a:t>
            </a:r>
            <a:endParaRPr lang="en-US" altLang="en-US" sz="2800" dirty="0" smtClean="0">
              <a:solidFill>
                <a:schemeClr val="tx1">
                  <a:lumMod val="65000"/>
                  <a:lumOff val="35000"/>
                </a:schemeClr>
              </a:solidFill>
              <a:latin typeface="Calibri" panose="020F0502020204030204" pitchFamily="34" charset="0"/>
              <a:cs typeface="Arial" charset="0"/>
            </a:endParaRPr>
          </a:p>
          <a:p>
            <a:pPr marL="914400" lvl="1" indent="-457200">
              <a:spcBef>
                <a:spcPct val="0"/>
              </a:spcBef>
              <a:spcAft>
                <a:spcPts val="600"/>
              </a:spcAft>
              <a:buFont typeface="Arial" panose="020B0604020202020204" pitchFamily="34" charset="0"/>
              <a:buChar char="•"/>
            </a:pPr>
            <a:r>
              <a:rPr lang="en-US" altLang="en-US" sz="2800" dirty="0" smtClean="0">
                <a:solidFill>
                  <a:schemeClr val="tx1">
                    <a:lumMod val="65000"/>
                    <a:lumOff val="35000"/>
                  </a:schemeClr>
                </a:solidFill>
                <a:latin typeface="Calibri" panose="020F0502020204030204" pitchFamily="34" charset="0"/>
                <a:cs typeface="Arial" charset="0"/>
              </a:rPr>
              <a:t>1.5</a:t>
            </a:r>
            <a:r>
              <a:rPr lang="en-US" altLang="en-US" sz="2800" dirty="0">
                <a:solidFill>
                  <a:schemeClr val="tx1">
                    <a:lumMod val="65000"/>
                    <a:lumOff val="35000"/>
                  </a:schemeClr>
                </a:solidFill>
                <a:latin typeface="Calibri" panose="020F0502020204030204" pitchFamily="34" charset="0"/>
                <a:cs typeface="Arial" charset="0"/>
              </a:rPr>
              <a:t>% </a:t>
            </a:r>
            <a:r>
              <a:rPr lang="en-US" altLang="en-US" sz="2800" dirty="0" smtClean="0">
                <a:solidFill>
                  <a:schemeClr val="tx1">
                    <a:lumMod val="65000"/>
                    <a:lumOff val="35000"/>
                  </a:schemeClr>
                </a:solidFill>
                <a:latin typeface="Calibri" panose="020F0502020204030204" pitchFamily="34" charset="0"/>
                <a:cs typeface="Arial" charset="0"/>
              </a:rPr>
              <a:t>rate</a:t>
            </a:r>
          </a:p>
          <a:p>
            <a:pPr marL="914400" lvl="1" indent="-457200">
              <a:spcBef>
                <a:spcPct val="0"/>
              </a:spcBef>
              <a:spcAft>
                <a:spcPts val="2400"/>
              </a:spcAft>
              <a:buFont typeface="Arial" panose="020B0604020202020204" pitchFamily="34" charset="0"/>
              <a:buChar char="•"/>
            </a:pPr>
            <a:r>
              <a:rPr lang="en-US" altLang="en-US" sz="2800" dirty="0" smtClean="0">
                <a:solidFill>
                  <a:schemeClr val="tx1">
                    <a:lumMod val="65000"/>
                    <a:lumOff val="35000"/>
                  </a:schemeClr>
                </a:solidFill>
                <a:latin typeface="Calibri" panose="020F0502020204030204" pitchFamily="34" charset="0"/>
                <a:cs typeface="Arial" charset="0"/>
              </a:rPr>
              <a:t>5 </a:t>
            </a:r>
            <a:r>
              <a:rPr lang="en-US" altLang="en-US" sz="2800" dirty="0">
                <a:solidFill>
                  <a:schemeClr val="tx1">
                    <a:lumMod val="65000"/>
                    <a:lumOff val="35000"/>
                  </a:schemeClr>
                </a:solidFill>
                <a:latin typeface="Calibri" panose="020F0502020204030204" pitchFamily="34" charset="0"/>
                <a:cs typeface="Arial" charset="0"/>
              </a:rPr>
              <a:t>years payment &amp; interest free</a:t>
            </a:r>
          </a:p>
        </p:txBody>
      </p:sp>
      <p:pic>
        <p:nvPicPr>
          <p:cNvPr id="9" name="Picture 8"/>
          <p:cNvPicPr>
            <a:picLocks noChangeAspect="1"/>
          </p:cNvPicPr>
          <p:nvPr/>
        </p:nvPicPr>
        <p:blipFill>
          <a:blip r:embed="rId4"/>
          <a:stretch>
            <a:fillRect/>
          </a:stretch>
        </p:blipFill>
        <p:spPr>
          <a:xfrm>
            <a:off x="8089900" y="152401"/>
            <a:ext cx="828377" cy="464177"/>
          </a:xfrm>
          <a:prstGeom prst="rect">
            <a:avLst/>
          </a:prstGeom>
        </p:spPr>
      </p:pic>
      <p:pic>
        <p:nvPicPr>
          <p:cNvPr id="4099"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553200" y="816566"/>
            <a:ext cx="2133600" cy="14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583378" y="788786"/>
            <a:ext cx="1450975"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629400" y="1639235"/>
            <a:ext cx="762000" cy="338554"/>
          </a:xfrm>
          <a:prstGeom prst="rect">
            <a:avLst/>
          </a:prstGeom>
          <a:noFill/>
        </p:spPr>
        <p:txBody>
          <a:bodyPr wrap="square" rtlCol="0">
            <a:spAutoFit/>
          </a:bodyPr>
          <a:lstStyle/>
          <a:p>
            <a:r>
              <a:rPr lang="en-US" sz="1600" dirty="0" smtClean="0">
                <a:solidFill>
                  <a:schemeClr val="bg1"/>
                </a:solidFill>
              </a:rPr>
              <a:t>Grants</a:t>
            </a:r>
            <a:endParaRPr lang="en-US" sz="1600" dirty="0">
              <a:solidFill>
                <a:schemeClr val="bg1"/>
              </a:solidFill>
            </a:endParaRPr>
          </a:p>
        </p:txBody>
      </p:sp>
      <p:sp>
        <p:nvSpPr>
          <p:cNvPr id="5" name="TextBox 4"/>
          <p:cNvSpPr txBox="1"/>
          <p:nvPr/>
        </p:nvSpPr>
        <p:spPr>
          <a:xfrm>
            <a:off x="7311883" y="1664214"/>
            <a:ext cx="694421" cy="338554"/>
          </a:xfrm>
          <a:prstGeom prst="rect">
            <a:avLst/>
          </a:prstGeom>
          <a:noFill/>
        </p:spPr>
        <p:txBody>
          <a:bodyPr wrap="none" rtlCol="0">
            <a:spAutoFit/>
          </a:bodyPr>
          <a:lstStyle/>
          <a:p>
            <a:r>
              <a:rPr lang="en-US" sz="1600" dirty="0" smtClean="0">
                <a:solidFill>
                  <a:schemeClr val="bg1"/>
                </a:solidFill>
              </a:rPr>
              <a:t>Loans</a:t>
            </a:r>
            <a:endParaRPr lang="en-US" dirty="0">
              <a:solidFill>
                <a:schemeClr val="bg1"/>
              </a:solidFill>
            </a:endParaRPr>
          </a:p>
        </p:txBody>
      </p:sp>
      <p:sp>
        <p:nvSpPr>
          <p:cNvPr id="6" name="TextBox 5"/>
          <p:cNvSpPr txBox="1"/>
          <p:nvPr/>
        </p:nvSpPr>
        <p:spPr>
          <a:xfrm>
            <a:off x="8089900" y="1652061"/>
            <a:ext cx="486030" cy="369332"/>
          </a:xfrm>
          <a:prstGeom prst="rect">
            <a:avLst/>
          </a:prstGeom>
          <a:noFill/>
        </p:spPr>
        <p:txBody>
          <a:bodyPr wrap="none" rtlCol="0">
            <a:spAutoFit/>
          </a:bodyPr>
          <a:lstStyle/>
          <a:p>
            <a:r>
              <a:rPr lang="en-US" dirty="0" smtClean="0">
                <a:solidFill>
                  <a:schemeClr val="bg1"/>
                </a:solidFill>
              </a:rPr>
              <a:t>TIF</a:t>
            </a:r>
            <a:endParaRPr lang="en-US" dirty="0">
              <a:solidFill>
                <a:schemeClr val="bg1"/>
              </a:solidFill>
            </a:endParaRPr>
          </a:p>
        </p:txBody>
      </p:sp>
    </p:spTree>
    <p:extLst>
      <p:ext uri="{BB962C8B-B14F-4D97-AF65-F5344CB8AC3E}">
        <p14:creationId xmlns:p14="http://schemas.microsoft.com/office/powerpoint/2010/main" val="51489357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28600" y="304800"/>
            <a:ext cx="7329800" cy="874448"/>
          </a:xfrm>
        </p:spPr>
        <p:txBody>
          <a:bodyPr>
            <a:noAutofit/>
          </a:bodyPr>
          <a:lstStyle/>
          <a:p>
            <a:pPr marL="0" indent="0">
              <a:buNone/>
            </a:pPr>
            <a:r>
              <a:rPr lang="en-US" sz="4000" b="1" dirty="0" smtClean="0">
                <a:solidFill>
                  <a:srgbClr val="002060"/>
                </a:solidFill>
                <a:latin typeface="Calibri" panose="020F0502020204030204" pitchFamily="34" charset="0"/>
              </a:rPr>
              <a:t>Who can apply for DEQ Grants  and Loans?</a:t>
            </a:r>
            <a:endParaRPr lang="en-US" sz="4000" b="1" dirty="0">
              <a:solidFill>
                <a:srgbClr val="002060"/>
              </a:solidFill>
              <a:latin typeface="Calibri" panose="020F0502020204030204" pitchFamily="34" charset="0"/>
            </a:endParaRPr>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3211513"/>
            <a:ext cx="9156700" cy="364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61" y="1219200"/>
            <a:ext cx="8305799" cy="3016210"/>
          </a:xfrm>
          <a:prstGeom prst="rect">
            <a:avLst/>
          </a:prstGeom>
          <a:noFill/>
        </p:spPr>
        <p:txBody>
          <a:bodyPr wrap="square" rtlCol="0">
            <a:spAutoFit/>
          </a:bodyPr>
          <a:lstStyle/>
          <a:p>
            <a:pPr>
              <a:spcAft>
                <a:spcPts val="1200"/>
              </a:spcAft>
            </a:pPr>
            <a:r>
              <a:rPr lang="en-US" sz="2800" b="1" dirty="0" smtClean="0">
                <a:solidFill>
                  <a:srgbClr val="FFC000"/>
                </a:solidFill>
                <a:latin typeface="Calibri" panose="020F0502020204030204" pitchFamily="34" charset="0"/>
              </a:rPr>
              <a:t>Only local units of government :</a:t>
            </a:r>
          </a:p>
          <a:p>
            <a:pPr marL="457200" indent="-457200">
              <a:spcAft>
                <a:spcPts val="2400"/>
              </a:spcAft>
              <a:buFont typeface="Arial" panose="020B0604020202020204" pitchFamily="34" charset="0"/>
              <a:buChar char="•"/>
            </a:pPr>
            <a:r>
              <a:rPr lang="en-US" sz="2800" dirty="0" smtClean="0">
                <a:solidFill>
                  <a:schemeClr val="tx1">
                    <a:lumMod val="65000"/>
                    <a:lumOff val="35000"/>
                  </a:schemeClr>
                </a:solidFill>
                <a:latin typeface="Calibri" panose="020F0502020204030204" pitchFamily="34" charset="0"/>
              </a:rPr>
              <a:t>A county, city, village, or township</a:t>
            </a:r>
          </a:p>
          <a:p>
            <a:pPr marL="457200" indent="-457200">
              <a:spcAft>
                <a:spcPts val="2400"/>
              </a:spcAft>
              <a:buFont typeface="Arial" panose="020B0604020202020204" pitchFamily="34" charset="0"/>
              <a:buChar char="•"/>
            </a:pPr>
            <a:r>
              <a:rPr lang="en-US" sz="2800" dirty="0" smtClean="0">
                <a:solidFill>
                  <a:schemeClr val="tx1">
                    <a:lumMod val="65000"/>
                    <a:lumOff val="35000"/>
                  </a:schemeClr>
                </a:solidFill>
                <a:latin typeface="Calibri" panose="020F0502020204030204" pitchFamily="34" charset="0"/>
              </a:rPr>
              <a:t>A Brownfield Redevelopment Authority (BRA)</a:t>
            </a:r>
          </a:p>
          <a:p>
            <a:pPr marL="457200" indent="-457200">
              <a:spcAft>
                <a:spcPts val="2400"/>
              </a:spcAft>
              <a:buFont typeface="Arial" panose="020B0604020202020204" pitchFamily="34" charset="0"/>
              <a:buChar char="•"/>
            </a:pPr>
            <a:r>
              <a:rPr lang="en-US" sz="2800" dirty="0" smtClean="0">
                <a:solidFill>
                  <a:schemeClr val="tx1">
                    <a:lumMod val="65000"/>
                    <a:lumOff val="35000"/>
                  </a:schemeClr>
                </a:solidFill>
                <a:latin typeface="Calibri" panose="020F0502020204030204" pitchFamily="34" charset="0"/>
              </a:rPr>
              <a:t>Another authority created under a county, city, township, or village</a:t>
            </a:r>
            <a:endParaRPr lang="en-US" sz="2800" dirty="0">
              <a:solidFill>
                <a:schemeClr val="tx1">
                  <a:lumMod val="65000"/>
                  <a:lumOff val="35000"/>
                </a:schemeClr>
              </a:solidFill>
              <a:latin typeface="Calibri" panose="020F0502020204030204" pitchFamily="34" charset="0"/>
            </a:endParaRPr>
          </a:p>
        </p:txBody>
      </p:sp>
      <p:pic>
        <p:nvPicPr>
          <p:cNvPr id="4099"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010400" y="6265863"/>
            <a:ext cx="227330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a:stretch>
            <a:fillRect/>
          </a:stretch>
        </p:blipFill>
        <p:spPr>
          <a:xfrm>
            <a:off x="7558400" y="152401"/>
            <a:ext cx="1359877" cy="762000"/>
          </a:xfrm>
          <a:prstGeom prst="rect">
            <a:avLst/>
          </a:prstGeom>
        </p:spPr>
      </p:pic>
    </p:spTree>
    <p:extLst>
      <p:ext uri="{BB962C8B-B14F-4D97-AF65-F5344CB8AC3E}">
        <p14:creationId xmlns:p14="http://schemas.microsoft.com/office/powerpoint/2010/main" val="69600975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7714" y="1524000"/>
            <a:ext cx="6027899" cy="2438400"/>
          </a:xfrm>
        </p:spPr>
        <p:txBody>
          <a:bodyPr anchor="t" anchorCtr="0">
            <a:noAutofit/>
          </a:bodyPr>
          <a:lstStyle/>
          <a:p>
            <a:pPr>
              <a:spcBef>
                <a:spcPts val="2400"/>
              </a:spcBef>
              <a:buClr>
                <a:schemeClr val="tx1">
                  <a:lumMod val="65000"/>
                  <a:lumOff val="35000"/>
                </a:schemeClr>
              </a:buClr>
              <a:buFont typeface="Arial" panose="020B0604020202020204" pitchFamily="34" charset="0"/>
              <a:buChar char="•"/>
            </a:pPr>
            <a:r>
              <a:rPr lang="en-US" sz="2800" dirty="0" smtClean="0">
                <a:latin typeface="Calibri" panose="020F0502020204030204" pitchFamily="34" charset="0"/>
              </a:rPr>
              <a:t>Doesn’t have to own the property </a:t>
            </a:r>
          </a:p>
          <a:p>
            <a:pPr>
              <a:spcBef>
                <a:spcPts val="2400"/>
              </a:spcBef>
              <a:buClr>
                <a:schemeClr val="tx1">
                  <a:lumMod val="65000"/>
                  <a:lumOff val="35000"/>
                </a:schemeClr>
              </a:buClr>
              <a:buFont typeface="Arial" panose="020B0604020202020204" pitchFamily="34" charset="0"/>
              <a:buChar char="•"/>
            </a:pPr>
            <a:r>
              <a:rPr lang="en-US" sz="2800" dirty="0" smtClean="0">
                <a:latin typeface="Calibri" panose="020F0502020204030204" pitchFamily="34" charset="0"/>
              </a:rPr>
              <a:t>Decide </a:t>
            </a:r>
            <a:r>
              <a:rPr lang="en-US" sz="2800" dirty="0">
                <a:latin typeface="Calibri" panose="020F0502020204030204" pitchFamily="34" charset="0"/>
              </a:rPr>
              <a:t>what projects are priorities in their </a:t>
            </a:r>
            <a:r>
              <a:rPr lang="en-US" sz="2800" dirty="0" smtClean="0">
                <a:latin typeface="Calibri" panose="020F0502020204030204" pitchFamily="34" charset="0"/>
              </a:rPr>
              <a:t>communities</a:t>
            </a:r>
          </a:p>
          <a:p>
            <a:pPr>
              <a:spcBef>
                <a:spcPts val="2400"/>
              </a:spcBef>
              <a:buClr>
                <a:schemeClr val="tx1">
                  <a:lumMod val="65000"/>
                  <a:lumOff val="35000"/>
                </a:schemeClr>
              </a:buClr>
              <a:buFont typeface="Arial" panose="020B0604020202020204" pitchFamily="34" charset="0"/>
              <a:buChar char="•"/>
            </a:pPr>
            <a:r>
              <a:rPr lang="en-US" sz="2800" dirty="0" smtClean="0">
                <a:latin typeface="Calibri" panose="020F0502020204030204" pitchFamily="34" charset="0"/>
              </a:rPr>
              <a:t>Apply for and administer grant/loan</a:t>
            </a:r>
            <a:endParaRPr lang="en-US" sz="2800" dirty="0">
              <a:latin typeface="Calibri" panose="020F0502020204030204" pitchFamily="34" charset="0"/>
            </a:endParaRPr>
          </a:p>
        </p:txBody>
      </p:sp>
      <p:pic>
        <p:nvPicPr>
          <p:cNvPr id="512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76600" y="3782506"/>
            <a:ext cx="5867400" cy="3049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085266" y="2057400"/>
            <a:ext cx="1903319"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a:stretch>
            <a:fillRect/>
          </a:stretch>
        </p:blipFill>
        <p:spPr>
          <a:xfrm>
            <a:off x="1070852" y="6251548"/>
            <a:ext cx="1896020" cy="591363"/>
          </a:xfrm>
          <a:prstGeom prst="rect">
            <a:avLst/>
          </a:prstGeom>
        </p:spPr>
      </p:pic>
      <p:sp>
        <p:nvSpPr>
          <p:cNvPr id="8" name="Text Placeholder 2"/>
          <p:cNvSpPr txBox="1">
            <a:spLocks/>
          </p:cNvSpPr>
          <p:nvPr/>
        </p:nvSpPr>
        <p:spPr>
          <a:xfrm>
            <a:off x="217714" y="228600"/>
            <a:ext cx="5715000" cy="1219861"/>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indent="0">
              <a:buFont typeface="Wingdings 2" pitchFamily="18" charset="2"/>
              <a:buNone/>
            </a:pPr>
            <a:r>
              <a:rPr lang="en-US" sz="4000" b="1" dirty="0" smtClean="0">
                <a:solidFill>
                  <a:srgbClr val="002060"/>
                </a:solidFill>
                <a:latin typeface="Calibri" panose="020F0502020204030204" pitchFamily="34" charset="0"/>
              </a:rPr>
              <a:t>What is the local role in a grant/loan project?</a:t>
            </a:r>
            <a:endParaRPr lang="en-US" sz="4000" b="1" dirty="0">
              <a:solidFill>
                <a:srgbClr val="002060"/>
              </a:solidFill>
              <a:latin typeface="Calibri" panose="020F0502020204030204" pitchFamily="34" charset="0"/>
            </a:endParaRPr>
          </a:p>
        </p:txBody>
      </p:sp>
      <p:pic>
        <p:nvPicPr>
          <p:cNvPr id="9" name="Picture 8"/>
          <p:cNvPicPr>
            <a:picLocks noChangeAspect="1"/>
          </p:cNvPicPr>
          <p:nvPr/>
        </p:nvPicPr>
        <p:blipFill>
          <a:blip r:embed="rId6"/>
          <a:stretch>
            <a:fillRect/>
          </a:stretch>
        </p:blipFill>
        <p:spPr>
          <a:xfrm>
            <a:off x="7558400" y="152401"/>
            <a:ext cx="1359877" cy="762000"/>
          </a:xfrm>
          <a:prstGeom prst="rect">
            <a:avLst/>
          </a:prstGeom>
        </p:spPr>
      </p:pic>
      <p:pic>
        <p:nvPicPr>
          <p:cNvPr id="7170"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79359" y="4267201"/>
            <a:ext cx="2997241" cy="1984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4625312"/>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76400"/>
            <a:ext cx="8229600" cy="1524000"/>
          </a:xfrm>
        </p:spPr>
        <p:txBody>
          <a:bodyPr anchor="t" anchorCtr="0">
            <a:noAutofit/>
          </a:bodyPr>
          <a:lstStyle/>
          <a:p>
            <a:pPr>
              <a:lnSpc>
                <a:spcPct val="100000"/>
              </a:lnSpc>
              <a:spcAft>
                <a:spcPts val="1800"/>
              </a:spcAft>
            </a:pPr>
            <a:r>
              <a:rPr lang="en-US" sz="2800" b="1" dirty="0" smtClean="0">
                <a:solidFill>
                  <a:srgbClr val="FFC000"/>
                </a:solidFill>
                <a:latin typeface="Calibri" panose="020F0502020204030204" pitchFamily="34" charset="0"/>
              </a:rPr>
              <a:t>Tax Increment Financing</a:t>
            </a:r>
            <a:r>
              <a:rPr lang="en-US" sz="2800" b="1" dirty="0" smtClean="0">
                <a:solidFill>
                  <a:schemeClr val="bg2">
                    <a:lumMod val="50000"/>
                  </a:schemeClr>
                </a:solidFill>
                <a:latin typeface="Calibri" panose="020F0502020204030204" pitchFamily="34" charset="0"/>
              </a:rPr>
              <a:t/>
            </a:r>
            <a:br>
              <a:rPr lang="en-US" sz="2800" b="1" dirty="0" smtClean="0">
                <a:solidFill>
                  <a:schemeClr val="bg2">
                    <a:lumMod val="50000"/>
                  </a:schemeClr>
                </a:solidFill>
                <a:latin typeface="Calibri" panose="020F0502020204030204" pitchFamily="34" charset="0"/>
              </a:rPr>
            </a:br>
            <a:r>
              <a:rPr lang="en-US" sz="2800" dirty="0" smtClean="0">
                <a:solidFill>
                  <a:schemeClr val="bg2">
                    <a:lumMod val="50000"/>
                  </a:schemeClr>
                </a:solidFill>
                <a:latin typeface="Calibri" panose="020F0502020204030204" pitchFamily="34" charset="0"/>
              </a:rPr>
              <a:t>It comes from the increase in property taxes </a:t>
            </a:r>
            <a:br>
              <a:rPr lang="en-US" sz="2800" dirty="0" smtClean="0">
                <a:solidFill>
                  <a:schemeClr val="bg2">
                    <a:lumMod val="50000"/>
                  </a:schemeClr>
                </a:solidFill>
                <a:latin typeface="Calibri" panose="020F0502020204030204" pitchFamily="34" charset="0"/>
              </a:rPr>
            </a:br>
            <a:r>
              <a:rPr lang="en-US" sz="2800" dirty="0" smtClean="0">
                <a:solidFill>
                  <a:schemeClr val="bg2">
                    <a:lumMod val="50000"/>
                  </a:schemeClr>
                </a:solidFill>
                <a:latin typeface="Calibri" panose="020F0502020204030204" pitchFamily="34" charset="0"/>
              </a:rPr>
              <a:t>paid when a property is redeveloped or improved.</a:t>
            </a:r>
            <a:endParaRPr lang="en-US" sz="2800" dirty="0">
              <a:solidFill>
                <a:schemeClr val="bg2">
                  <a:lumMod val="50000"/>
                </a:schemeClr>
              </a:solidFill>
              <a:latin typeface="Calibri" panose="020F0502020204030204" pitchFamily="34" charset="0"/>
            </a:endParaRPr>
          </a:p>
        </p:txBody>
      </p:sp>
      <p:sp>
        <p:nvSpPr>
          <p:cNvPr id="3" name="Text Placeholder 2"/>
          <p:cNvSpPr>
            <a:spLocks noGrp="1"/>
          </p:cNvSpPr>
          <p:nvPr>
            <p:ph type="body" sz="quarter" idx="10"/>
          </p:nvPr>
        </p:nvSpPr>
        <p:spPr>
          <a:xfrm>
            <a:off x="142345" y="-161461"/>
            <a:ext cx="5529943" cy="1389724"/>
          </a:xfrm>
        </p:spPr>
        <p:txBody>
          <a:bodyPr>
            <a:normAutofit/>
          </a:bodyPr>
          <a:lstStyle/>
          <a:p>
            <a:pPr marL="0" lvl="0" indent="0" eaLnBrk="1" hangingPunct="1">
              <a:lnSpc>
                <a:spcPct val="100000"/>
              </a:lnSpc>
              <a:spcBef>
                <a:spcPct val="0"/>
              </a:spcBef>
              <a:buClrTx/>
              <a:buNone/>
            </a:pPr>
            <a:r>
              <a:rPr lang="en-US" altLang="en-US" sz="4000" b="1" dirty="0" smtClean="0">
                <a:solidFill>
                  <a:srgbClr val="002060"/>
                </a:solidFill>
                <a:latin typeface="Calibri" panose="020F0502020204030204" pitchFamily="34" charset="0"/>
              </a:rPr>
              <a:t>What is Brownfield TIF?</a:t>
            </a:r>
            <a:endParaRPr lang="en-US" altLang="en-US" sz="4000" b="1" dirty="0">
              <a:solidFill>
                <a:srgbClr val="002060"/>
              </a:solidFill>
              <a:latin typeface="Calibri" panose="020F0502020204030204" pitchFamily="34" charset="0"/>
            </a:endParaRPr>
          </a:p>
        </p:txBody>
      </p:sp>
      <p:pic>
        <p:nvPicPr>
          <p:cNvPr id="7" name="Picture 6"/>
          <p:cNvPicPr>
            <a:picLocks noChangeAspect="1"/>
          </p:cNvPicPr>
          <p:nvPr/>
        </p:nvPicPr>
        <p:blipFill>
          <a:blip r:embed="rId3"/>
          <a:stretch>
            <a:fillRect/>
          </a:stretch>
        </p:blipFill>
        <p:spPr>
          <a:xfrm>
            <a:off x="7558400" y="152401"/>
            <a:ext cx="1359877" cy="762000"/>
          </a:xfrm>
          <a:prstGeom prst="rect">
            <a:avLst/>
          </a:prstGeom>
        </p:spPr>
      </p:pic>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3825" y="3733800"/>
            <a:ext cx="4219575"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343400" y="4111027"/>
            <a:ext cx="426085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42345" y="6248400"/>
            <a:ext cx="3782483" cy="307777"/>
          </a:xfrm>
          <a:prstGeom prst="rect">
            <a:avLst/>
          </a:prstGeom>
          <a:noFill/>
        </p:spPr>
        <p:txBody>
          <a:bodyPr wrap="square" rtlCol="0">
            <a:spAutoFit/>
          </a:bodyPr>
          <a:lstStyle/>
          <a:p>
            <a:pPr algn="r"/>
            <a:r>
              <a:rPr lang="en-US" sz="1400" dirty="0" smtClean="0"/>
              <a:t>Central School, Iron River</a:t>
            </a:r>
            <a:endParaRPr lang="en-US" sz="1400" dirty="0"/>
          </a:p>
        </p:txBody>
      </p:sp>
      <p:pic>
        <p:nvPicPr>
          <p:cNvPr id="8" name="Picture 2" descr="http://thebudgetnistablog.com/wp-content/uploads/2014/12/FA_0126_buckets_of_money_D_20100125114214.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883399" y="914401"/>
            <a:ext cx="2133600" cy="141697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238338" y="930245"/>
            <a:ext cx="787399" cy="1416972"/>
          </a:xfrm>
          <a:prstGeom prst="rect">
            <a:avLst/>
          </a:prstGeom>
          <a:solidFill>
            <a:schemeClr val="accent1">
              <a:alpha val="28000"/>
            </a:schemeClr>
          </a:solid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884655" y="1638731"/>
            <a:ext cx="2060277" cy="369332"/>
          </a:xfrm>
          <a:prstGeom prst="rect">
            <a:avLst/>
          </a:prstGeom>
          <a:noFill/>
        </p:spPr>
        <p:txBody>
          <a:bodyPr wrap="square" rtlCol="0">
            <a:spAutoFit/>
          </a:bodyPr>
          <a:lstStyle/>
          <a:p>
            <a:r>
              <a:rPr lang="en-US" dirty="0" smtClean="0">
                <a:solidFill>
                  <a:schemeClr val="bg2">
                    <a:lumMod val="20000"/>
                    <a:lumOff val="80000"/>
                  </a:schemeClr>
                </a:solidFill>
              </a:rPr>
              <a:t> </a:t>
            </a:r>
            <a:r>
              <a:rPr lang="en-US" sz="1600" dirty="0" smtClean="0">
                <a:solidFill>
                  <a:schemeClr val="bg2">
                    <a:lumMod val="20000"/>
                    <a:lumOff val="80000"/>
                  </a:schemeClr>
                </a:solidFill>
              </a:rPr>
              <a:t>Grants   Loans       TIF</a:t>
            </a:r>
            <a:endParaRPr lang="en-US" sz="1600" dirty="0">
              <a:solidFill>
                <a:schemeClr val="bg2">
                  <a:lumMod val="20000"/>
                  <a:lumOff val="80000"/>
                </a:schemeClr>
              </a:solidFill>
            </a:endParaRPr>
          </a:p>
        </p:txBody>
      </p:sp>
    </p:spTree>
    <p:extLst>
      <p:ext uri="{BB962C8B-B14F-4D97-AF65-F5344CB8AC3E}">
        <p14:creationId xmlns:p14="http://schemas.microsoft.com/office/powerpoint/2010/main" val="2216915421"/>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433" y="299883"/>
            <a:ext cx="5486400" cy="1066800"/>
          </a:xfrm>
        </p:spPr>
        <p:txBody>
          <a:bodyPr>
            <a:noAutofit/>
          </a:bodyPr>
          <a:lstStyle/>
          <a:p>
            <a:pPr lvl="0" eaLnBrk="1" hangingPunct="1"/>
            <a:r>
              <a:rPr lang="en-US" altLang="en-US" sz="4000" b="1" dirty="0" smtClean="0">
                <a:solidFill>
                  <a:srgbClr val="002060"/>
                </a:solidFill>
                <a:latin typeface="Calibri" panose="020F0502020204030204" pitchFamily="34" charset="0"/>
                <a:ea typeface="+mn-ea"/>
                <a:cs typeface="+mn-cs"/>
              </a:rPr>
              <a:t>Brownfield TIF: </a:t>
            </a:r>
            <a:br>
              <a:rPr lang="en-US" altLang="en-US" sz="4000" b="1" dirty="0" smtClean="0">
                <a:solidFill>
                  <a:srgbClr val="002060"/>
                </a:solidFill>
                <a:latin typeface="Calibri" panose="020F0502020204030204" pitchFamily="34" charset="0"/>
                <a:ea typeface="+mn-ea"/>
                <a:cs typeface="+mn-cs"/>
              </a:rPr>
            </a:br>
            <a:r>
              <a:rPr lang="en-US" altLang="en-US" sz="4000" b="1" dirty="0" smtClean="0">
                <a:solidFill>
                  <a:srgbClr val="002060"/>
                </a:solidFill>
                <a:latin typeface="Calibri" panose="020F0502020204030204" pitchFamily="34" charset="0"/>
                <a:ea typeface="+mn-ea"/>
                <a:cs typeface="+mn-cs"/>
              </a:rPr>
              <a:t>How It Works</a:t>
            </a:r>
            <a:endParaRPr lang="en-US" sz="3600" dirty="0">
              <a:solidFill>
                <a:srgbClr val="002060"/>
              </a:solidFill>
              <a:latin typeface="Calibri" panose="020F0502020204030204" pitchFamily="34" charset="0"/>
            </a:endParaRPr>
          </a:p>
        </p:txBody>
      </p:sp>
      <p:sp>
        <p:nvSpPr>
          <p:cNvPr id="3" name="Text Placeholder 2"/>
          <p:cNvSpPr>
            <a:spLocks noGrp="1"/>
          </p:cNvSpPr>
          <p:nvPr>
            <p:ph type="body" sz="quarter" idx="10"/>
          </p:nvPr>
        </p:nvSpPr>
        <p:spPr>
          <a:xfrm>
            <a:off x="3679088" y="1905000"/>
            <a:ext cx="4757246" cy="3968985"/>
          </a:xfrm>
        </p:spPr>
        <p:txBody>
          <a:bodyPr anchor="t" anchorCtr="0">
            <a:normAutofit lnSpcReduction="10000"/>
          </a:bodyPr>
          <a:lstStyle/>
          <a:p>
            <a:pPr>
              <a:spcBef>
                <a:spcPts val="0"/>
              </a:spcBef>
              <a:spcAft>
                <a:spcPts val="2400"/>
              </a:spcAft>
              <a:buClr>
                <a:schemeClr val="tx1">
                  <a:lumMod val="65000"/>
                  <a:lumOff val="35000"/>
                </a:schemeClr>
              </a:buClr>
            </a:pPr>
            <a:r>
              <a:rPr lang="en-US" sz="2800" dirty="0" smtClean="0">
                <a:latin typeface="Calibri" panose="020F0502020204030204" pitchFamily="34" charset="0"/>
                <a:cs typeface="Arial" panose="020B0604020202020204" pitchFamily="34" charset="0"/>
              </a:rPr>
              <a:t>Only a brownfield redevelopment authority can authorize brownfield TIF</a:t>
            </a:r>
          </a:p>
          <a:p>
            <a:pPr>
              <a:spcBef>
                <a:spcPts val="0"/>
              </a:spcBef>
              <a:spcAft>
                <a:spcPts val="2400"/>
              </a:spcAft>
              <a:buClr>
                <a:schemeClr val="tx1">
                  <a:lumMod val="65000"/>
                  <a:lumOff val="35000"/>
                </a:schemeClr>
              </a:buClr>
            </a:pPr>
            <a:r>
              <a:rPr lang="en-US" sz="2800" dirty="0" smtClean="0">
                <a:latin typeface="Calibri" panose="020F0502020204030204" pitchFamily="34" charset="0"/>
                <a:cs typeface="Arial" panose="020B0604020202020204" pitchFamily="34" charset="0"/>
              </a:rPr>
              <a:t>TIF does not exist until the property is improved and the taxes increase</a:t>
            </a:r>
          </a:p>
          <a:p>
            <a:pPr>
              <a:spcBef>
                <a:spcPts val="0"/>
              </a:spcBef>
              <a:spcAft>
                <a:spcPts val="2400"/>
              </a:spcAft>
              <a:buClr>
                <a:schemeClr val="tx1">
                  <a:lumMod val="65000"/>
                  <a:lumOff val="35000"/>
                </a:schemeClr>
              </a:buClr>
            </a:pPr>
            <a:r>
              <a:rPr lang="en-US" sz="2800" dirty="0" smtClean="0">
                <a:latin typeface="Calibri" panose="020F0502020204030204" pitchFamily="34" charset="0"/>
                <a:cs typeface="Arial" panose="020B0604020202020204" pitchFamily="34" charset="0"/>
              </a:rPr>
              <a:t>The developer’s property taxes pay back eligible redevelopment costs</a:t>
            </a:r>
            <a:endParaRPr lang="en-US" sz="2800" dirty="0">
              <a:latin typeface="Calibri" panose="020F0502020204030204" pitchFamily="34" charset="0"/>
              <a:cs typeface="Arial" panose="020B0604020202020204" pitchFamily="34" charset="0"/>
            </a:endParaRPr>
          </a:p>
        </p:txBody>
      </p:sp>
      <p:pic>
        <p:nvPicPr>
          <p:cNvPr id="1026" name="Picture 2" descr="N:\Brownfield GandL Projects\2004 BROWNFIELD PROJECTS\2004-1016 Grands Rapids, City of\Photos\335 Bridge NW - Bridgewater Place Tower 2 photo 2.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6588" r="5888" b="6098"/>
          <a:stretch/>
        </p:blipFill>
        <p:spPr bwMode="auto">
          <a:xfrm>
            <a:off x="212319" y="1517415"/>
            <a:ext cx="3466769" cy="49595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86617" y="6464307"/>
            <a:ext cx="2842445" cy="307777"/>
          </a:xfrm>
          <a:prstGeom prst="rect">
            <a:avLst/>
          </a:prstGeom>
          <a:noFill/>
        </p:spPr>
        <p:txBody>
          <a:bodyPr wrap="none" rtlCol="0">
            <a:spAutoFit/>
          </a:bodyPr>
          <a:lstStyle/>
          <a:p>
            <a:r>
              <a:rPr lang="en-US" sz="1400" dirty="0" smtClean="0"/>
              <a:t>Bridgewater Place, Grand Rapids</a:t>
            </a:r>
            <a:endParaRPr lang="en-US" sz="1400" dirty="0"/>
          </a:p>
        </p:txBody>
      </p:sp>
      <p:pic>
        <p:nvPicPr>
          <p:cNvPr id="7" name="Picture 6"/>
          <p:cNvPicPr>
            <a:picLocks noChangeAspect="1"/>
          </p:cNvPicPr>
          <p:nvPr/>
        </p:nvPicPr>
        <p:blipFill>
          <a:blip r:embed="rId4"/>
          <a:stretch>
            <a:fillRect/>
          </a:stretch>
        </p:blipFill>
        <p:spPr>
          <a:xfrm>
            <a:off x="7558400" y="152401"/>
            <a:ext cx="1359877" cy="762000"/>
          </a:xfrm>
          <a:prstGeom prst="rect">
            <a:avLst/>
          </a:prstGeom>
        </p:spPr>
      </p:pic>
    </p:spTree>
    <p:extLst>
      <p:ext uri="{BB962C8B-B14F-4D97-AF65-F5344CB8AC3E}">
        <p14:creationId xmlns:p14="http://schemas.microsoft.com/office/powerpoint/2010/main" val="2434434646"/>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p:cNvSpPr>
          <p:nvPr/>
        </p:nvSpPr>
        <p:spPr bwMode="auto">
          <a:xfrm>
            <a:off x="6934200" y="4014788"/>
            <a:ext cx="1155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eaLnBrk="0" hangingPunct="0">
              <a:spcBef>
                <a:spcPts val="300"/>
              </a:spcBef>
              <a:buClr>
                <a:srgbClr val="A04DA3"/>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eaLnBrk="1" hangingPunct="1">
              <a:spcBef>
                <a:spcPct val="0"/>
              </a:spcBef>
              <a:buClrTx/>
              <a:buFontTx/>
              <a:buNone/>
            </a:pPr>
            <a:endParaRPr lang="en-US" altLang="en-US" sz="1800">
              <a:solidFill>
                <a:srgbClr val="000000"/>
              </a:solidFill>
              <a:latin typeface="Arial" charset="0"/>
              <a:cs typeface="Arial" charset="0"/>
            </a:endParaRPr>
          </a:p>
        </p:txBody>
      </p:sp>
      <p:sp>
        <p:nvSpPr>
          <p:cNvPr id="31748" name="Rectangle 3"/>
          <p:cNvSpPr>
            <a:spLocks noChangeArrowheads="1"/>
          </p:cNvSpPr>
          <p:nvPr/>
        </p:nvSpPr>
        <p:spPr bwMode="auto">
          <a:xfrm>
            <a:off x="152398" y="156479"/>
            <a:ext cx="52578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300"/>
              </a:spcBef>
              <a:buClr>
                <a:srgbClr val="A04DA3"/>
              </a:buClr>
              <a:buFont typeface="Georgia" pitchFamily="18" charset="0"/>
              <a:buChar char="•"/>
              <a:defRPr sz="2800">
                <a:solidFill>
                  <a:schemeClr val="tx1"/>
                </a:solidFill>
                <a:latin typeface="Georgia" pitchFamily="18" charset="0"/>
              </a:defRPr>
            </a:lvl1pPr>
            <a:lvl2pPr marL="657225" indent="-246063"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eaLnBrk="1" hangingPunct="1">
              <a:spcBef>
                <a:spcPct val="0"/>
              </a:spcBef>
              <a:buClrTx/>
              <a:buFontTx/>
              <a:buNone/>
            </a:pPr>
            <a:r>
              <a:rPr lang="en-US" altLang="en-US" sz="4000" b="1" dirty="0" smtClean="0">
                <a:solidFill>
                  <a:srgbClr val="002060"/>
                </a:solidFill>
                <a:latin typeface="Calibri" panose="020F0502020204030204" pitchFamily="34" charset="0"/>
              </a:rPr>
              <a:t>Brownfield TIF:</a:t>
            </a:r>
          </a:p>
          <a:p>
            <a:pPr eaLnBrk="1" hangingPunct="1">
              <a:spcBef>
                <a:spcPct val="0"/>
              </a:spcBef>
              <a:buClrTx/>
              <a:buFontTx/>
              <a:buNone/>
            </a:pPr>
            <a:r>
              <a:rPr lang="en-US" altLang="en-US" sz="4000" b="1" dirty="0" smtClean="0">
                <a:solidFill>
                  <a:srgbClr val="002060"/>
                </a:solidFill>
                <a:latin typeface="Calibri" panose="020F0502020204030204" pitchFamily="34" charset="0"/>
              </a:rPr>
              <a:t>How </a:t>
            </a:r>
            <a:r>
              <a:rPr lang="en-US" altLang="en-US" sz="4000" b="1" dirty="0">
                <a:solidFill>
                  <a:srgbClr val="002060"/>
                </a:solidFill>
                <a:latin typeface="Calibri" panose="020F0502020204030204" pitchFamily="34" charset="0"/>
              </a:rPr>
              <a:t>It Works</a:t>
            </a:r>
          </a:p>
        </p:txBody>
      </p:sp>
      <p:sp>
        <p:nvSpPr>
          <p:cNvPr id="4" name="Rectangle 3"/>
          <p:cNvSpPr/>
          <p:nvPr/>
        </p:nvSpPr>
        <p:spPr>
          <a:xfrm>
            <a:off x="405676" y="4705293"/>
            <a:ext cx="923330" cy="990600"/>
          </a:xfrm>
          <a:prstGeom prst="rect">
            <a:avLst/>
          </a:prstGeom>
        </p:spPr>
        <p:txBody>
          <a:bodyPr vert="vert270">
            <a:spAutoFit/>
          </a:bodyPr>
          <a:lstStyle/>
          <a:p>
            <a:pPr>
              <a:spcAft>
                <a:spcPts val="0"/>
              </a:spcAft>
              <a:defRPr/>
            </a:pPr>
            <a:r>
              <a:rPr lang="en-US" altLang="en-US" sz="2400" dirty="0">
                <a:solidFill>
                  <a:schemeClr val="accent2"/>
                </a:solidFill>
                <a:cs typeface="Arial" panose="020B0604020202020204" pitchFamily="34" charset="0"/>
              </a:rPr>
              <a:t>Initial </a:t>
            </a:r>
          </a:p>
          <a:p>
            <a:pPr>
              <a:spcAft>
                <a:spcPts val="0"/>
              </a:spcAft>
              <a:defRPr/>
            </a:pPr>
            <a:r>
              <a:rPr lang="en-US" altLang="en-US" sz="2400" dirty="0">
                <a:solidFill>
                  <a:schemeClr val="accent2"/>
                </a:solidFill>
                <a:cs typeface="Arial" panose="020B0604020202020204" pitchFamily="34" charset="0"/>
              </a:rPr>
              <a:t>Value</a:t>
            </a:r>
            <a:endParaRPr lang="en-US" altLang="en-US" sz="2400" dirty="0">
              <a:solidFill>
                <a:schemeClr val="accent2"/>
              </a:solidFill>
            </a:endParaRPr>
          </a:p>
        </p:txBody>
      </p:sp>
      <p:sp>
        <p:nvSpPr>
          <p:cNvPr id="17" name="Rectangle 16"/>
          <p:cNvSpPr/>
          <p:nvPr/>
        </p:nvSpPr>
        <p:spPr>
          <a:xfrm>
            <a:off x="8107323" y="2286001"/>
            <a:ext cx="553998" cy="3676810"/>
          </a:xfrm>
          <a:prstGeom prst="rect">
            <a:avLst/>
          </a:prstGeom>
        </p:spPr>
        <p:txBody>
          <a:bodyPr vert="vert270" wrap="square">
            <a:spAutoFit/>
          </a:bodyPr>
          <a:lstStyle/>
          <a:p>
            <a:pPr>
              <a:spcAft>
                <a:spcPts val="0"/>
              </a:spcAft>
              <a:defRPr/>
            </a:pPr>
            <a:r>
              <a:rPr lang="en-US" altLang="en-US" sz="2400" dirty="0" smtClean="0">
                <a:solidFill>
                  <a:schemeClr val="accent2"/>
                </a:solidFill>
                <a:cs typeface="Arial" panose="020B0604020202020204" pitchFamily="34" charset="0"/>
              </a:rPr>
              <a:t>Post-Development </a:t>
            </a:r>
            <a:r>
              <a:rPr lang="en-US" altLang="en-US" sz="2400" dirty="0">
                <a:solidFill>
                  <a:schemeClr val="accent2"/>
                </a:solidFill>
                <a:cs typeface="Arial" panose="020B0604020202020204" pitchFamily="34" charset="0"/>
              </a:rPr>
              <a:t>Value</a:t>
            </a:r>
            <a:endParaRPr lang="en-US" altLang="en-US" sz="2400" dirty="0">
              <a:solidFill>
                <a:schemeClr val="accent2"/>
              </a:solidFill>
            </a:endParaRPr>
          </a:p>
        </p:txBody>
      </p:sp>
      <p:sp>
        <p:nvSpPr>
          <p:cNvPr id="18" name="Rectangle 4"/>
          <p:cNvSpPr>
            <a:spLocks noChangeArrowheads="1"/>
          </p:cNvSpPr>
          <p:nvPr/>
        </p:nvSpPr>
        <p:spPr bwMode="auto">
          <a:xfrm>
            <a:off x="1371600" y="2647950"/>
            <a:ext cx="2309813" cy="1847850"/>
          </a:xfrm>
          <a:prstGeom prst="rect">
            <a:avLst/>
          </a:prstGeom>
          <a:solidFill>
            <a:srgbClr val="FFC000"/>
          </a:solidFill>
          <a:ln w="25400">
            <a:solidFill>
              <a:schemeClr val="tx1"/>
            </a:solidFill>
            <a:miter lim="800000"/>
            <a:headEnd/>
            <a:tailEnd/>
          </a:ln>
        </p:spPr>
        <p:txBody>
          <a:bodyPr wrap="none" anchor="ctr"/>
          <a:lstStyle>
            <a:lvl1pPr eaLnBrk="0" hangingPunct="0">
              <a:spcBef>
                <a:spcPts val="300"/>
              </a:spcBef>
              <a:buClr>
                <a:srgbClr val="A04DA3"/>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lgn="ctr" eaLnBrk="1" hangingPunct="1">
              <a:spcBef>
                <a:spcPct val="0"/>
              </a:spcBef>
              <a:buClrTx/>
              <a:buFontTx/>
              <a:buNone/>
            </a:pPr>
            <a:r>
              <a:rPr lang="en-US" altLang="en-US" sz="2400" b="1" dirty="0">
                <a:latin typeface="Arial" charset="0"/>
              </a:rPr>
              <a:t>Incremental</a:t>
            </a:r>
          </a:p>
          <a:p>
            <a:pPr algn="ctr" eaLnBrk="1" hangingPunct="1">
              <a:spcBef>
                <a:spcPct val="0"/>
              </a:spcBef>
              <a:buClrTx/>
              <a:buFontTx/>
              <a:buNone/>
            </a:pPr>
            <a:r>
              <a:rPr lang="en-US" altLang="en-US" sz="2400" b="1" dirty="0" smtClean="0">
                <a:latin typeface="Arial" charset="0"/>
              </a:rPr>
              <a:t>increase </a:t>
            </a:r>
            <a:r>
              <a:rPr lang="en-US" altLang="en-US" sz="2400" b="1" dirty="0">
                <a:latin typeface="Arial" charset="0"/>
              </a:rPr>
              <a:t>in</a:t>
            </a:r>
          </a:p>
          <a:p>
            <a:pPr algn="ctr" eaLnBrk="1" hangingPunct="1">
              <a:spcBef>
                <a:spcPct val="0"/>
              </a:spcBef>
              <a:buClrTx/>
              <a:buFontTx/>
              <a:buNone/>
            </a:pPr>
            <a:r>
              <a:rPr lang="en-US" altLang="en-US" sz="2400" b="1" dirty="0">
                <a:latin typeface="Arial" charset="0"/>
              </a:rPr>
              <a:t> v</a:t>
            </a:r>
            <a:r>
              <a:rPr lang="en-US" altLang="en-US" sz="2400" b="1" dirty="0" smtClean="0">
                <a:latin typeface="Arial" charset="0"/>
              </a:rPr>
              <a:t>alue – </a:t>
            </a:r>
          </a:p>
          <a:p>
            <a:pPr algn="ctr" eaLnBrk="1" hangingPunct="1">
              <a:spcBef>
                <a:spcPct val="0"/>
              </a:spcBef>
              <a:buClrTx/>
              <a:buFontTx/>
              <a:buNone/>
            </a:pPr>
            <a:r>
              <a:rPr lang="en-US" altLang="en-US" sz="2400" b="1" dirty="0" smtClean="0">
                <a:latin typeface="Arial" charset="0"/>
              </a:rPr>
              <a:t>this is the TIF</a:t>
            </a:r>
            <a:endParaRPr lang="en-US" altLang="en-US" sz="2400" b="1" dirty="0">
              <a:latin typeface="Arial" charset="0"/>
            </a:endParaRPr>
          </a:p>
        </p:txBody>
      </p:sp>
      <p:cxnSp>
        <p:nvCxnSpPr>
          <p:cNvPr id="16" name="Straight Arrow Connector 15"/>
          <p:cNvCxnSpPr/>
          <p:nvPr/>
        </p:nvCxnSpPr>
        <p:spPr>
          <a:xfrm>
            <a:off x="8134600" y="2647950"/>
            <a:ext cx="0" cy="3219450"/>
          </a:xfrm>
          <a:prstGeom prst="straightConnector1">
            <a:avLst/>
          </a:prstGeom>
          <a:ln w="22225">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246188" y="2628900"/>
            <a:ext cx="0" cy="1943100"/>
          </a:xfrm>
          <a:prstGeom prst="straightConnector1">
            <a:avLst/>
          </a:prstGeom>
          <a:ln w="22225">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246188" y="4572000"/>
            <a:ext cx="0" cy="1276350"/>
          </a:xfrm>
          <a:prstGeom prst="straightConnector1">
            <a:avLst/>
          </a:prstGeom>
          <a:ln w="22225">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775008" y="2664741"/>
            <a:ext cx="553998" cy="1701344"/>
          </a:xfrm>
          <a:prstGeom prst="rect">
            <a:avLst/>
          </a:prstGeom>
        </p:spPr>
        <p:txBody>
          <a:bodyPr vert="vert270">
            <a:spAutoFit/>
          </a:bodyPr>
          <a:lstStyle/>
          <a:p>
            <a:pPr>
              <a:spcAft>
                <a:spcPts val="0"/>
              </a:spcAft>
              <a:defRPr/>
            </a:pPr>
            <a:r>
              <a:rPr lang="en-US" altLang="en-US" sz="2400" dirty="0">
                <a:solidFill>
                  <a:schemeClr val="accent2"/>
                </a:solidFill>
                <a:cs typeface="Arial" panose="020B0604020202020204" pitchFamily="34" charset="0"/>
              </a:rPr>
              <a:t>Increment</a:t>
            </a:r>
          </a:p>
        </p:txBody>
      </p:sp>
      <p:pic>
        <p:nvPicPr>
          <p:cNvPr id="15" name="Picture 14"/>
          <p:cNvPicPr>
            <a:picLocks noChangeAspect="1"/>
          </p:cNvPicPr>
          <p:nvPr/>
        </p:nvPicPr>
        <p:blipFill>
          <a:blip r:embed="rId3"/>
          <a:stretch>
            <a:fillRect/>
          </a:stretch>
        </p:blipFill>
        <p:spPr>
          <a:xfrm>
            <a:off x="7558400" y="152401"/>
            <a:ext cx="1359877" cy="762000"/>
          </a:xfrm>
          <a:prstGeom prst="rect">
            <a:avLst/>
          </a:prstGeom>
        </p:spPr>
      </p:pic>
      <p:pic>
        <p:nvPicPr>
          <p:cNvPr id="19" name="Picture 18" descr="S:\___Program Support Section\BROWNFIELD REDEVELOPMENT GRANT &amp; LOAN UNIT\2011 BROWNFIELD PROJECTS\2011-1153 St. Anne Redevelopment\PHOTOS &amp; PROJECT SUMMARY\St. Anne - Before1.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r="27841"/>
          <a:stretch/>
        </p:blipFill>
        <p:spPr bwMode="auto">
          <a:xfrm>
            <a:off x="1371600" y="4592508"/>
            <a:ext cx="2309813" cy="116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809999" y="2647951"/>
            <a:ext cx="4143693" cy="3112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2"/>
          <p:cNvSpPr txBox="1">
            <a:spLocks noChangeArrowheads="1"/>
          </p:cNvSpPr>
          <p:nvPr/>
        </p:nvSpPr>
        <p:spPr bwMode="auto">
          <a:xfrm>
            <a:off x="3276600" y="5962811"/>
            <a:ext cx="38989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300"/>
              </a:spcBef>
              <a:buClr>
                <a:srgbClr val="A04DA3"/>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lgn="r" eaLnBrk="1" hangingPunct="1">
              <a:spcBef>
                <a:spcPct val="0"/>
              </a:spcBef>
              <a:buClrTx/>
              <a:buFontTx/>
              <a:buNone/>
            </a:pPr>
            <a:r>
              <a:rPr lang="en-US" altLang="en-US" sz="1400" dirty="0">
                <a:solidFill>
                  <a:prstClr val="black"/>
                </a:solidFill>
                <a:latin typeface="Arial" charset="0"/>
              </a:rPr>
              <a:t>St. Anne </a:t>
            </a:r>
            <a:r>
              <a:rPr lang="en-US" altLang="en-US" sz="1400" dirty="0" smtClean="0">
                <a:solidFill>
                  <a:prstClr val="black"/>
                </a:solidFill>
                <a:latin typeface="Arial" charset="0"/>
              </a:rPr>
              <a:t>Lofts, East Lansing</a:t>
            </a:r>
            <a:endParaRPr lang="en-US" altLang="en-US" sz="1400" dirty="0">
              <a:solidFill>
                <a:prstClr val="black"/>
              </a:solidFill>
              <a:latin typeface="Arial" charset="0"/>
            </a:endParaRPr>
          </a:p>
        </p:txBody>
      </p:sp>
    </p:spTree>
    <p:extLst>
      <p:ext uri="{BB962C8B-B14F-4D97-AF65-F5344CB8AC3E}">
        <p14:creationId xmlns:p14="http://schemas.microsoft.com/office/powerpoint/2010/main" val="111312477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20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2000"/>
                                        <p:tgtEl>
                                          <p:spTgt spid="3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4"/>
          <p:cNvSpPr>
            <a:spLocks/>
          </p:cNvSpPr>
          <p:nvPr/>
        </p:nvSpPr>
        <p:spPr bwMode="auto">
          <a:xfrm>
            <a:off x="6934200" y="4014788"/>
            <a:ext cx="1155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eaLnBrk="0" hangingPunct="0">
              <a:spcBef>
                <a:spcPts val="300"/>
              </a:spcBef>
              <a:buClr>
                <a:srgbClr val="A04DA3"/>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eaLnBrk="1" hangingPunct="1">
              <a:spcBef>
                <a:spcPct val="0"/>
              </a:spcBef>
              <a:buClrTx/>
              <a:buFontTx/>
              <a:buNone/>
            </a:pPr>
            <a:endParaRPr lang="en-US" altLang="en-US" sz="1800">
              <a:solidFill>
                <a:srgbClr val="000000"/>
              </a:solidFill>
              <a:latin typeface="Arial" charset="0"/>
              <a:cs typeface="Arial" charset="0"/>
            </a:endParaRPr>
          </a:p>
        </p:txBody>
      </p:sp>
      <p:pic>
        <p:nvPicPr>
          <p:cNvPr id="28" name="Picture 9" descr="http://www.renewdenver.org/assets/images/taxIncrement-lr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118" y="1971674"/>
            <a:ext cx="8124825"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p:nvSpPr>
        <p:spPr>
          <a:xfrm>
            <a:off x="2133600" y="3352799"/>
            <a:ext cx="1219200" cy="274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US" dirty="0"/>
              <a:t>Developer   $$</a:t>
            </a:r>
          </a:p>
        </p:txBody>
      </p:sp>
      <p:sp>
        <p:nvSpPr>
          <p:cNvPr id="30" name="Rectangle 29"/>
          <p:cNvSpPr/>
          <p:nvPr/>
        </p:nvSpPr>
        <p:spPr>
          <a:xfrm>
            <a:off x="6705600" y="6172200"/>
            <a:ext cx="228600" cy="19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8" name="Rectangle 3"/>
          <p:cNvSpPr>
            <a:spLocks noChangeArrowheads="1"/>
          </p:cNvSpPr>
          <p:nvPr/>
        </p:nvSpPr>
        <p:spPr bwMode="auto">
          <a:xfrm>
            <a:off x="147106" y="-8748"/>
            <a:ext cx="857886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300"/>
              </a:spcBef>
              <a:buClr>
                <a:srgbClr val="A04DA3"/>
              </a:buClr>
              <a:buFont typeface="Georgia" pitchFamily="18" charset="0"/>
              <a:buChar char="•"/>
              <a:defRPr sz="2800">
                <a:solidFill>
                  <a:schemeClr val="tx1"/>
                </a:solidFill>
                <a:latin typeface="Georgia" pitchFamily="18" charset="0"/>
              </a:defRPr>
            </a:lvl1pPr>
            <a:lvl2pPr marL="657225" indent="-246063"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lgn="ctr" eaLnBrk="1" hangingPunct="1">
              <a:spcBef>
                <a:spcPct val="0"/>
              </a:spcBef>
              <a:buClrTx/>
              <a:buFontTx/>
              <a:buNone/>
            </a:pPr>
            <a:endParaRPr lang="en-US" altLang="en-US" sz="1000" dirty="0">
              <a:solidFill>
                <a:srgbClr val="F3FFE7"/>
              </a:solidFill>
              <a:latin typeface="Arial" charset="0"/>
            </a:endParaRPr>
          </a:p>
          <a:p>
            <a:pPr eaLnBrk="1" hangingPunct="1">
              <a:spcBef>
                <a:spcPct val="0"/>
              </a:spcBef>
              <a:buClrTx/>
              <a:buFontTx/>
              <a:buNone/>
            </a:pPr>
            <a:r>
              <a:rPr lang="en-US" altLang="en-US" sz="4000" b="1" dirty="0" smtClean="0">
                <a:solidFill>
                  <a:srgbClr val="002060"/>
                </a:solidFill>
                <a:latin typeface="Calibri" panose="020F0502020204030204" pitchFamily="34" charset="0"/>
              </a:rPr>
              <a:t>Brownfield TIF:</a:t>
            </a:r>
          </a:p>
          <a:p>
            <a:pPr eaLnBrk="1" hangingPunct="1">
              <a:spcBef>
                <a:spcPct val="0"/>
              </a:spcBef>
              <a:buClrTx/>
              <a:buFontTx/>
              <a:buNone/>
            </a:pPr>
            <a:r>
              <a:rPr lang="en-US" altLang="en-US" sz="4000" b="1" dirty="0" smtClean="0">
                <a:solidFill>
                  <a:srgbClr val="002060"/>
                </a:solidFill>
                <a:latin typeface="Calibri" panose="020F0502020204030204" pitchFamily="34" charset="0"/>
              </a:rPr>
              <a:t>How </a:t>
            </a:r>
            <a:r>
              <a:rPr lang="en-US" altLang="en-US" sz="4000" b="1" dirty="0">
                <a:solidFill>
                  <a:srgbClr val="002060"/>
                </a:solidFill>
                <a:latin typeface="Calibri" panose="020F0502020204030204" pitchFamily="34" charset="0"/>
              </a:rPr>
              <a:t>It Works</a:t>
            </a:r>
          </a:p>
        </p:txBody>
      </p:sp>
      <p:sp>
        <p:nvSpPr>
          <p:cNvPr id="22" name="TextBox 2"/>
          <p:cNvSpPr txBox="1">
            <a:spLocks noChangeArrowheads="1"/>
          </p:cNvSpPr>
          <p:nvPr/>
        </p:nvSpPr>
        <p:spPr bwMode="auto">
          <a:xfrm>
            <a:off x="8379835" y="1461035"/>
            <a:ext cx="5778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300"/>
              </a:spcBef>
              <a:buClr>
                <a:srgbClr val="A04DA3"/>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lgn="ctr" eaLnBrk="1" hangingPunct="1">
              <a:spcBef>
                <a:spcPct val="0"/>
              </a:spcBef>
              <a:buClrTx/>
              <a:buFontTx/>
              <a:buNone/>
            </a:pPr>
            <a:r>
              <a:rPr lang="en-US" altLang="en-US" sz="1400" b="1" dirty="0" smtClean="0">
                <a:solidFill>
                  <a:schemeClr val="bg1"/>
                </a:solidFill>
                <a:latin typeface="Arial" charset="0"/>
              </a:rPr>
              <a:t>TIF</a:t>
            </a:r>
            <a:endParaRPr lang="en-US" altLang="en-US" sz="1400" b="1" dirty="0">
              <a:solidFill>
                <a:schemeClr val="bg1"/>
              </a:solidFill>
              <a:latin typeface="Arial" charset="0"/>
            </a:endParaRPr>
          </a:p>
        </p:txBody>
      </p:sp>
      <p:sp>
        <p:nvSpPr>
          <p:cNvPr id="26" name="TextBox 2"/>
          <p:cNvSpPr txBox="1">
            <a:spLocks noChangeArrowheads="1"/>
          </p:cNvSpPr>
          <p:nvPr/>
        </p:nvSpPr>
        <p:spPr bwMode="auto">
          <a:xfrm>
            <a:off x="6900333" y="1397234"/>
            <a:ext cx="7598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300"/>
              </a:spcBef>
              <a:buClr>
                <a:srgbClr val="A04DA3"/>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lgn="ctr" eaLnBrk="1" hangingPunct="1">
              <a:spcBef>
                <a:spcPct val="0"/>
              </a:spcBef>
              <a:buClrTx/>
              <a:buFontTx/>
              <a:buNone/>
            </a:pPr>
            <a:r>
              <a:rPr lang="en-US" altLang="en-US" sz="1200" b="1" dirty="0" smtClean="0">
                <a:solidFill>
                  <a:schemeClr val="bg1"/>
                </a:solidFill>
                <a:latin typeface="Arial" charset="0"/>
              </a:rPr>
              <a:t>Grants</a:t>
            </a:r>
            <a:endParaRPr lang="en-US" altLang="en-US" sz="1200" b="1" dirty="0">
              <a:solidFill>
                <a:schemeClr val="bg1"/>
              </a:solidFill>
              <a:latin typeface="Arial" charset="0"/>
            </a:endParaRPr>
          </a:p>
        </p:txBody>
      </p:sp>
      <p:sp>
        <p:nvSpPr>
          <p:cNvPr id="27" name="TextBox 2"/>
          <p:cNvSpPr txBox="1">
            <a:spLocks noChangeArrowheads="1"/>
          </p:cNvSpPr>
          <p:nvPr/>
        </p:nvSpPr>
        <p:spPr bwMode="auto">
          <a:xfrm>
            <a:off x="7577667" y="1491813"/>
            <a:ext cx="7598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300"/>
              </a:spcBef>
              <a:buClr>
                <a:srgbClr val="A04DA3"/>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lgn="ctr" eaLnBrk="1" hangingPunct="1">
              <a:spcBef>
                <a:spcPct val="0"/>
              </a:spcBef>
              <a:buClrTx/>
              <a:buFontTx/>
              <a:buNone/>
            </a:pPr>
            <a:r>
              <a:rPr lang="en-US" altLang="en-US" sz="1200" dirty="0" smtClean="0">
                <a:solidFill>
                  <a:schemeClr val="bg1"/>
                </a:solidFill>
                <a:latin typeface="Arial" charset="0"/>
              </a:rPr>
              <a:t>Loans</a:t>
            </a:r>
            <a:endParaRPr lang="en-US" altLang="en-US" sz="1200" dirty="0">
              <a:solidFill>
                <a:schemeClr val="bg1"/>
              </a:solidFill>
              <a:latin typeface="Arial" charset="0"/>
            </a:endParaRPr>
          </a:p>
        </p:txBody>
      </p:sp>
      <p:sp>
        <p:nvSpPr>
          <p:cNvPr id="31" name="TextBox 30"/>
          <p:cNvSpPr txBox="1"/>
          <p:nvPr/>
        </p:nvSpPr>
        <p:spPr>
          <a:xfrm>
            <a:off x="1409700" y="6222950"/>
            <a:ext cx="1447800" cy="523220"/>
          </a:xfrm>
          <a:prstGeom prst="rect">
            <a:avLst/>
          </a:prstGeom>
          <a:solidFill>
            <a:schemeClr val="accent2"/>
          </a:solidFill>
        </p:spPr>
        <p:txBody>
          <a:bodyPr wrap="square" rtlCol="0">
            <a:spAutoFit/>
          </a:bodyPr>
          <a:lstStyle/>
          <a:p>
            <a:pPr algn="ctr"/>
            <a:r>
              <a:rPr lang="en-US" sz="1400" b="1" dirty="0" smtClean="0">
                <a:latin typeface="Calibri" panose="020F0502020204030204" pitchFamily="34" charset="0"/>
              </a:rPr>
              <a:t>Development</a:t>
            </a:r>
          </a:p>
          <a:p>
            <a:pPr algn="ctr"/>
            <a:r>
              <a:rPr lang="en-US" sz="1400" b="1" dirty="0" smtClean="0">
                <a:latin typeface="Calibri" panose="020F0502020204030204" pitchFamily="34" charset="0"/>
              </a:rPr>
              <a:t>Begins</a:t>
            </a:r>
          </a:p>
        </p:txBody>
      </p:sp>
      <p:sp>
        <p:nvSpPr>
          <p:cNvPr id="32" name="TextBox 31"/>
          <p:cNvSpPr txBox="1"/>
          <p:nvPr/>
        </p:nvSpPr>
        <p:spPr>
          <a:xfrm>
            <a:off x="6502401" y="6255305"/>
            <a:ext cx="1447800" cy="523220"/>
          </a:xfrm>
          <a:prstGeom prst="rect">
            <a:avLst/>
          </a:prstGeom>
          <a:solidFill>
            <a:schemeClr val="accent2"/>
          </a:solidFill>
        </p:spPr>
        <p:txBody>
          <a:bodyPr wrap="square" rtlCol="0">
            <a:spAutoFit/>
          </a:bodyPr>
          <a:lstStyle/>
          <a:p>
            <a:pPr algn="ctr"/>
            <a:r>
              <a:rPr lang="en-US" sz="1400" b="1" dirty="0" smtClean="0">
                <a:latin typeface="Calibri" panose="020F0502020204030204" pitchFamily="34" charset="0"/>
              </a:rPr>
              <a:t>Developer</a:t>
            </a:r>
          </a:p>
          <a:p>
            <a:pPr algn="ctr"/>
            <a:r>
              <a:rPr lang="en-US" sz="1400" b="1" dirty="0" smtClean="0">
                <a:latin typeface="Calibri" panose="020F0502020204030204" pitchFamily="34" charset="0"/>
              </a:rPr>
              <a:t>Repaid</a:t>
            </a:r>
          </a:p>
        </p:txBody>
      </p:sp>
      <p:cxnSp>
        <p:nvCxnSpPr>
          <p:cNvPr id="3" name="Straight Connector 2"/>
          <p:cNvCxnSpPr>
            <a:endCxn id="31" idx="0"/>
          </p:cNvCxnSpPr>
          <p:nvPr/>
        </p:nvCxnSpPr>
        <p:spPr>
          <a:xfrm>
            <a:off x="2133600" y="6052155"/>
            <a:ext cx="0" cy="1707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315200" y="6096655"/>
            <a:ext cx="0" cy="1707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7315200" y="5105400"/>
            <a:ext cx="0" cy="91440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47106" y="5193268"/>
            <a:ext cx="569387" cy="369332"/>
          </a:xfrm>
          <a:prstGeom prst="rect">
            <a:avLst/>
          </a:prstGeom>
          <a:noFill/>
        </p:spPr>
        <p:txBody>
          <a:bodyPr wrap="none" rtlCol="0">
            <a:spAutoFit/>
          </a:bodyPr>
          <a:lstStyle/>
          <a:p>
            <a:r>
              <a:rPr lang="en-US" dirty="0" smtClean="0"/>
              <a:t>$10</a:t>
            </a:r>
            <a:endParaRPr lang="en-US" dirty="0"/>
          </a:p>
        </p:txBody>
      </p:sp>
      <p:sp>
        <p:nvSpPr>
          <p:cNvPr id="19" name="TextBox 18"/>
          <p:cNvSpPr txBox="1"/>
          <p:nvPr/>
        </p:nvSpPr>
        <p:spPr>
          <a:xfrm>
            <a:off x="61386" y="3823256"/>
            <a:ext cx="680507" cy="369332"/>
          </a:xfrm>
          <a:prstGeom prst="rect">
            <a:avLst/>
          </a:prstGeom>
          <a:noFill/>
        </p:spPr>
        <p:txBody>
          <a:bodyPr wrap="none" rtlCol="0">
            <a:spAutoFit/>
          </a:bodyPr>
          <a:lstStyle/>
          <a:p>
            <a:r>
              <a:rPr lang="en-US" dirty="0" smtClean="0"/>
              <a:t>$110</a:t>
            </a:r>
            <a:endParaRPr lang="en-US" dirty="0"/>
          </a:p>
        </p:txBody>
      </p:sp>
      <p:cxnSp>
        <p:nvCxnSpPr>
          <p:cNvPr id="5" name="Straight Connector 4"/>
          <p:cNvCxnSpPr/>
          <p:nvPr/>
        </p:nvCxnSpPr>
        <p:spPr>
          <a:xfrm flipH="1">
            <a:off x="741894" y="4014788"/>
            <a:ext cx="2610906"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723900" y="5421868"/>
            <a:ext cx="723900"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089900" y="0"/>
            <a:ext cx="927100" cy="51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7035093"/>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91019"/>
            <a:ext cx="3733800" cy="1066800"/>
          </a:xfrm>
        </p:spPr>
        <p:txBody>
          <a:bodyPr>
            <a:noAutofit/>
          </a:bodyPr>
          <a:lstStyle/>
          <a:p>
            <a:r>
              <a:rPr lang="en-US" sz="4000" b="1" dirty="0" smtClean="0">
                <a:solidFill>
                  <a:srgbClr val="002060"/>
                </a:solidFill>
                <a:latin typeface="Calibri" panose="020F0502020204030204" pitchFamily="34" charset="0"/>
                <a:cs typeface="Arial" panose="020B0604020202020204" pitchFamily="34" charset="0"/>
              </a:rPr>
              <a:t>Brownfield TIF:</a:t>
            </a:r>
            <a:br>
              <a:rPr lang="en-US" sz="4000" b="1" dirty="0" smtClean="0">
                <a:solidFill>
                  <a:srgbClr val="002060"/>
                </a:solidFill>
                <a:latin typeface="Calibri" panose="020F0502020204030204" pitchFamily="34" charset="0"/>
                <a:cs typeface="Arial" panose="020B0604020202020204" pitchFamily="34" charset="0"/>
              </a:rPr>
            </a:br>
            <a:r>
              <a:rPr lang="en-US" sz="4000" b="1" dirty="0" smtClean="0">
                <a:solidFill>
                  <a:srgbClr val="002060"/>
                </a:solidFill>
                <a:latin typeface="Calibri" panose="020F0502020204030204" pitchFamily="34" charset="0"/>
                <a:cs typeface="Arial" panose="020B0604020202020204" pitchFamily="34" charset="0"/>
              </a:rPr>
              <a:t>How it works</a:t>
            </a:r>
            <a:endParaRPr lang="en-US" sz="4000" b="1" dirty="0">
              <a:solidFill>
                <a:srgbClr val="002060"/>
              </a:solidFill>
              <a:latin typeface="Calibri" panose="020F0502020204030204" pitchFamily="34" charset="0"/>
            </a:endParaRPr>
          </a:p>
        </p:txBody>
      </p:sp>
      <p:pic>
        <p:nvPicPr>
          <p:cNvPr id="9" name="Picture 8"/>
          <p:cNvPicPr>
            <a:picLocks noChangeAspect="1"/>
          </p:cNvPicPr>
          <p:nvPr/>
        </p:nvPicPr>
        <p:blipFill>
          <a:blip r:embed="rId3"/>
          <a:stretch>
            <a:fillRect/>
          </a:stretch>
        </p:blipFill>
        <p:spPr>
          <a:xfrm>
            <a:off x="7558400" y="152401"/>
            <a:ext cx="1359877" cy="762000"/>
          </a:xfrm>
          <a:prstGeom prst="rect">
            <a:avLst/>
          </a:prstGeom>
        </p:spPr>
      </p:pic>
      <p:pic>
        <p:nvPicPr>
          <p:cNvPr id="5122" name="Picture 2" descr="N:\Brownfield GandL Projects\2009 BROWNFIELD PROJECTS\2009-1122 Lincoln Twp - Meijer in Stevensville\PHOTOS &amp; PROJECT SUMMARY\Meijer after.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65377" y="3669860"/>
            <a:ext cx="4152900" cy="31146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8277" y="1447800"/>
            <a:ext cx="8686800" cy="2431435"/>
          </a:xfrm>
          <a:prstGeom prst="rect">
            <a:avLst/>
          </a:prstGeom>
          <a:noFill/>
        </p:spPr>
        <p:txBody>
          <a:bodyPr wrap="square" rtlCol="0">
            <a:spAutoFit/>
          </a:bodyPr>
          <a:lstStyle/>
          <a:p>
            <a:pPr marL="457200" indent="-457200">
              <a:spcAft>
                <a:spcPts val="2400"/>
              </a:spcAft>
              <a:buFont typeface="Arial" panose="020B0604020202020204" pitchFamily="34" charset="0"/>
              <a:buChar char="•"/>
            </a:pPr>
            <a:r>
              <a:rPr lang="en-US" altLang="en-US" sz="2800" dirty="0" smtClean="0">
                <a:solidFill>
                  <a:schemeClr val="tx1">
                    <a:lumMod val="65000"/>
                    <a:lumOff val="35000"/>
                  </a:schemeClr>
                </a:solidFill>
                <a:latin typeface="Calibri" panose="020F0502020204030204" pitchFamily="34" charset="0"/>
                <a:cs typeface="Arial" charset="0"/>
              </a:rPr>
              <a:t>Brownfield plan and Act 381 work plan approved and submitted by BRA</a:t>
            </a:r>
          </a:p>
          <a:p>
            <a:pPr marL="457200" indent="-457200">
              <a:spcAft>
                <a:spcPts val="2400"/>
              </a:spcAft>
              <a:buFont typeface="Arial" panose="020B0604020202020204" pitchFamily="34" charset="0"/>
              <a:buChar char="•"/>
            </a:pPr>
            <a:r>
              <a:rPr lang="en-US" altLang="en-US" sz="2800" dirty="0" smtClean="0">
                <a:solidFill>
                  <a:schemeClr val="tx1">
                    <a:lumMod val="65000"/>
                    <a:lumOff val="35000"/>
                  </a:schemeClr>
                </a:solidFill>
                <a:latin typeface="Calibri" panose="020F0502020204030204" pitchFamily="34" charset="0"/>
                <a:cs typeface="Arial" charset="0"/>
              </a:rPr>
              <a:t>No limits on cost / number of work plans submitted</a:t>
            </a:r>
          </a:p>
          <a:p>
            <a:pPr marL="457200" indent="-457200">
              <a:spcAft>
                <a:spcPts val="2400"/>
              </a:spcAft>
              <a:buFont typeface="Arial" panose="020B0604020202020204" pitchFamily="34" charset="0"/>
              <a:buChar char="•"/>
            </a:pPr>
            <a:r>
              <a:rPr lang="en-US" altLang="en-US" sz="2800" dirty="0" smtClean="0">
                <a:solidFill>
                  <a:schemeClr val="tx1">
                    <a:lumMod val="65000"/>
                    <a:lumOff val="35000"/>
                  </a:schemeClr>
                </a:solidFill>
                <a:latin typeface="Calibri" panose="020F0502020204030204" pitchFamily="34" charset="0"/>
                <a:cs typeface="Arial" charset="0"/>
              </a:rPr>
              <a:t>TIF repays developer or a brownfield loan</a:t>
            </a:r>
          </a:p>
        </p:txBody>
      </p:sp>
      <p:sp>
        <p:nvSpPr>
          <p:cNvPr id="3" name="TextBox 2"/>
          <p:cNvSpPr txBox="1"/>
          <p:nvPr/>
        </p:nvSpPr>
        <p:spPr>
          <a:xfrm>
            <a:off x="2438400" y="6415203"/>
            <a:ext cx="2021259" cy="369332"/>
          </a:xfrm>
          <a:prstGeom prst="rect">
            <a:avLst/>
          </a:prstGeom>
          <a:noFill/>
        </p:spPr>
        <p:txBody>
          <a:bodyPr wrap="none" rtlCol="0">
            <a:spAutoFit/>
          </a:bodyPr>
          <a:lstStyle/>
          <a:p>
            <a:r>
              <a:rPr lang="en-US" dirty="0" smtClean="0">
                <a:latin typeface="Calibri" panose="020F0502020204030204" pitchFamily="34" charset="0"/>
              </a:rPr>
              <a:t>Meijer, Stevensville</a:t>
            </a:r>
            <a:endParaRPr lang="en-US" dirty="0">
              <a:latin typeface="Calibri" panose="020F0502020204030204" pitchFamily="34" charset="0"/>
            </a:endParaRPr>
          </a:p>
        </p:txBody>
      </p:sp>
    </p:spTree>
    <p:extLst>
      <p:ext uri="{BB962C8B-B14F-4D97-AF65-F5344CB8AC3E}">
        <p14:creationId xmlns:p14="http://schemas.microsoft.com/office/powerpoint/2010/main" val="87609624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053"/>
            <a:ext cx="5410200" cy="1143000"/>
          </a:xfrm>
        </p:spPr>
        <p:txBody>
          <a:bodyPr>
            <a:normAutofit/>
          </a:bodyPr>
          <a:lstStyle/>
          <a:p>
            <a:r>
              <a:rPr lang="en-US" sz="4000" b="1" dirty="0" smtClean="0">
                <a:solidFill>
                  <a:srgbClr val="002060"/>
                </a:solidFill>
                <a:latin typeface="Calibri" panose="020F0502020204030204" pitchFamily="34" charset="0"/>
              </a:rPr>
              <a:t>What is a brownfield?</a:t>
            </a:r>
            <a:endParaRPr lang="en-US" sz="4000" b="1" dirty="0">
              <a:solidFill>
                <a:srgbClr val="002060"/>
              </a:solidFill>
              <a:latin typeface="Calibri" panose="020F0502020204030204" pitchFamily="34" charset="0"/>
            </a:endParaRPr>
          </a:p>
        </p:txBody>
      </p:sp>
      <p:sp>
        <p:nvSpPr>
          <p:cNvPr id="3" name="Content Placeholder 2"/>
          <p:cNvSpPr>
            <a:spLocks noGrp="1"/>
          </p:cNvSpPr>
          <p:nvPr>
            <p:ph sz="half" idx="1"/>
          </p:nvPr>
        </p:nvSpPr>
        <p:spPr>
          <a:xfrm>
            <a:off x="1219200" y="868680"/>
            <a:ext cx="3200400" cy="3474720"/>
          </a:xfrm>
        </p:spPr>
        <p:txBody>
          <a:bodyPr/>
          <a:lstStyle/>
          <a:p>
            <a:pPr marL="0" indent="0" algn="r">
              <a:buNone/>
            </a:pPr>
            <a:r>
              <a:rPr lang="en-US" sz="2800" dirty="0" smtClean="0">
                <a:latin typeface="Calibri" panose="020F0502020204030204" pitchFamily="34" charset="0"/>
              </a:rPr>
              <a:t>A piece of property that is known to be contaminated</a:t>
            </a:r>
          </a:p>
          <a:p>
            <a:pPr marL="0" indent="0">
              <a:buNone/>
            </a:pPr>
            <a:endParaRPr lang="en-US" dirty="0"/>
          </a:p>
        </p:txBody>
      </p:sp>
      <p:pic>
        <p:nvPicPr>
          <p:cNvPr id="7" name="Picture 6"/>
          <p:cNvPicPr>
            <a:picLocks noChangeAspect="1"/>
          </p:cNvPicPr>
          <p:nvPr/>
        </p:nvPicPr>
        <p:blipFill>
          <a:blip r:embed="rId3"/>
          <a:stretch>
            <a:fillRect/>
          </a:stretch>
        </p:blipFill>
        <p:spPr>
          <a:xfrm>
            <a:off x="4724400" y="1524484"/>
            <a:ext cx="4206605" cy="3158002"/>
          </a:xfrm>
          <a:prstGeom prst="rect">
            <a:avLst/>
          </a:prstGeom>
        </p:spPr>
      </p:pic>
      <p:pic>
        <p:nvPicPr>
          <p:cNvPr id="8" name="Picture 7"/>
          <p:cNvPicPr>
            <a:picLocks noChangeAspect="1"/>
          </p:cNvPicPr>
          <p:nvPr/>
        </p:nvPicPr>
        <p:blipFill>
          <a:blip r:embed="rId4"/>
          <a:stretch>
            <a:fillRect/>
          </a:stretch>
        </p:blipFill>
        <p:spPr>
          <a:xfrm>
            <a:off x="83084" y="3537889"/>
            <a:ext cx="4641316" cy="2481912"/>
          </a:xfrm>
          <a:prstGeom prst="rect">
            <a:avLst/>
          </a:prstGeom>
        </p:spPr>
      </p:pic>
      <p:sp>
        <p:nvSpPr>
          <p:cNvPr id="9" name="Rectangle 8"/>
          <p:cNvSpPr/>
          <p:nvPr/>
        </p:nvSpPr>
        <p:spPr>
          <a:xfrm>
            <a:off x="5029200" y="4935648"/>
            <a:ext cx="3352800" cy="1384995"/>
          </a:xfrm>
          <a:prstGeom prst="rect">
            <a:avLst/>
          </a:prstGeom>
        </p:spPr>
        <p:txBody>
          <a:bodyPr wrap="square">
            <a:spAutoFit/>
          </a:bodyPr>
          <a:lstStyle/>
          <a:p>
            <a:r>
              <a:rPr lang="en-US" sz="2800" dirty="0">
                <a:solidFill>
                  <a:schemeClr val="tx1">
                    <a:lumMod val="65000"/>
                    <a:lumOff val="35000"/>
                  </a:schemeClr>
                </a:solidFill>
                <a:latin typeface="Calibri" panose="020F0502020204030204" pitchFamily="34" charset="0"/>
              </a:rPr>
              <a:t>Or suspected to be contaminated based on prior use</a:t>
            </a:r>
          </a:p>
        </p:txBody>
      </p:sp>
      <p:pic>
        <p:nvPicPr>
          <p:cNvPr id="10" name="Picture 9"/>
          <p:cNvPicPr>
            <a:picLocks noChangeAspect="1"/>
          </p:cNvPicPr>
          <p:nvPr/>
        </p:nvPicPr>
        <p:blipFill>
          <a:blip r:embed="rId5"/>
          <a:stretch>
            <a:fillRect/>
          </a:stretch>
        </p:blipFill>
        <p:spPr>
          <a:xfrm>
            <a:off x="7558400" y="152401"/>
            <a:ext cx="1359877" cy="762000"/>
          </a:xfrm>
          <a:prstGeom prst="rect">
            <a:avLst/>
          </a:prstGeom>
        </p:spPr>
      </p:pic>
    </p:spTree>
    <p:extLst>
      <p:ext uri="{BB962C8B-B14F-4D97-AF65-F5344CB8AC3E}">
        <p14:creationId xmlns:p14="http://schemas.microsoft.com/office/powerpoint/2010/main" val="16952736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91019"/>
            <a:ext cx="6553200" cy="1066800"/>
          </a:xfrm>
        </p:spPr>
        <p:txBody>
          <a:bodyPr>
            <a:noAutofit/>
          </a:bodyPr>
          <a:lstStyle/>
          <a:p>
            <a:r>
              <a:rPr lang="en-US" sz="4000" b="1" dirty="0" smtClean="0">
                <a:solidFill>
                  <a:srgbClr val="002060"/>
                </a:solidFill>
                <a:latin typeface="Calibri" panose="020F0502020204030204" pitchFamily="34" charset="0"/>
                <a:cs typeface="Arial" panose="020B0604020202020204" pitchFamily="34" charset="0"/>
              </a:rPr>
              <a:t>How is DEQ funding determined?</a:t>
            </a:r>
            <a:endParaRPr lang="en-US" sz="4000" b="1" dirty="0">
              <a:solidFill>
                <a:srgbClr val="002060"/>
              </a:solidFill>
              <a:latin typeface="Calibri" panose="020F0502020204030204" pitchFamily="34" charset="0"/>
            </a:endParaRPr>
          </a:p>
        </p:txBody>
      </p:sp>
      <p:sp>
        <p:nvSpPr>
          <p:cNvPr id="4" name="TextBox 3"/>
          <p:cNvSpPr txBox="1"/>
          <p:nvPr/>
        </p:nvSpPr>
        <p:spPr>
          <a:xfrm>
            <a:off x="338948" y="1752600"/>
            <a:ext cx="8686800" cy="1261884"/>
          </a:xfrm>
          <a:prstGeom prst="rect">
            <a:avLst/>
          </a:prstGeom>
          <a:noFill/>
        </p:spPr>
        <p:txBody>
          <a:bodyPr wrap="square" rtlCol="0">
            <a:spAutoFit/>
          </a:bodyPr>
          <a:lstStyle/>
          <a:p>
            <a:pPr marL="457200" indent="-457200">
              <a:spcAft>
                <a:spcPts val="2400"/>
              </a:spcAft>
              <a:buFont typeface="Arial" panose="020B0604020202020204" pitchFamily="34" charset="0"/>
              <a:buChar char="•"/>
            </a:pPr>
            <a:r>
              <a:rPr lang="en-US" altLang="en-US" sz="2800" dirty="0">
                <a:solidFill>
                  <a:schemeClr val="tx1">
                    <a:lumMod val="65000"/>
                    <a:lumOff val="35000"/>
                  </a:schemeClr>
                </a:solidFill>
                <a:latin typeface="Calibri" panose="020F0502020204030204" pitchFamily="34" charset="0"/>
                <a:cs typeface="Arial" charset="0"/>
              </a:rPr>
              <a:t>Package may include </a:t>
            </a:r>
            <a:r>
              <a:rPr lang="en-US" altLang="en-US" sz="2800" dirty="0" smtClean="0">
                <a:solidFill>
                  <a:schemeClr val="tx1">
                    <a:lumMod val="65000"/>
                    <a:lumOff val="35000"/>
                  </a:schemeClr>
                </a:solidFill>
                <a:latin typeface="Calibri" panose="020F0502020204030204" pitchFamily="34" charset="0"/>
                <a:cs typeface="Arial" charset="0"/>
              </a:rPr>
              <a:t>grant</a:t>
            </a:r>
            <a:r>
              <a:rPr lang="en-US" altLang="en-US" sz="2800" dirty="0">
                <a:solidFill>
                  <a:schemeClr val="tx1">
                    <a:lumMod val="65000"/>
                    <a:lumOff val="35000"/>
                  </a:schemeClr>
                </a:solidFill>
                <a:latin typeface="Calibri" panose="020F0502020204030204" pitchFamily="34" charset="0"/>
                <a:cs typeface="Arial" charset="0"/>
              </a:rPr>
              <a:t>, </a:t>
            </a:r>
            <a:r>
              <a:rPr lang="en-US" altLang="en-US" sz="2800" dirty="0" smtClean="0">
                <a:solidFill>
                  <a:schemeClr val="tx1">
                    <a:lumMod val="65000"/>
                    <a:lumOff val="35000"/>
                  </a:schemeClr>
                </a:solidFill>
                <a:latin typeface="Calibri" panose="020F0502020204030204" pitchFamily="34" charset="0"/>
                <a:cs typeface="Arial" charset="0"/>
              </a:rPr>
              <a:t>loan</a:t>
            </a:r>
            <a:r>
              <a:rPr lang="en-US" altLang="en-US" sz="2800" dirty="0">
                <a:solidFill>
                  <a:schemeClr val="tx1">
                    <a:lumMod val="65000"/>
                    <a:lumOff val="35000"/>
                  </a:schemeClr>
                </a:solidFill>
                <a:latin typeface="Calibri" panose="020F0502020204030204" pitchFamily="34" charset="0"/>
                <a:cs typeface="Arial" charset="0"/>
              </a:rPr>
              <a:t>, and/or TIF</a:t>
            </a:r>
          </a:p>
          <a:p>
            <a:pPr marL="457200" indent="-457200">
              <a:spcAft>
                <a:spcPts val="2400"/>
              </a:spcAft>
              <a:buFont typeface="Arial" panose="020B0604020202020204" pitchFamily="34" charset="0"/>
              <a:buChar char="•"/>
            </a:pPr>
            <a:r>
              <a:rPr lang="en-US" altLang="en-US" sz="2800" dirty="0" smtClean="0">
                <a:solidFill>
                  <a:schemeClr val="tx1">
                    <a:lumMod val="65000"/>
                    <a:lumOff val="35000"/>
                  </a:schemeClr>
                </a:solidFill>
                <a:latin typeface="Calibri" panose="020F0502020204030204" pitchFamily="34" charset="0"/>
                <a:cs typeface="Arial" charset="0"/>
              </a:rPr>
              <a:t>Split between </a:t>
            </a:r>
            <a:r>
              <a:rPr lang="en-US" altLang="en-US" sz="2800" dirty="0">
                <a:solidFill>
                  <a:schemeClr val="tx1">
                    <a:lumMod val="65000"/>
                    <a:lumOff val="35000"/>
                  </a:schemeClr>
                </a:solidFill>
                <a:latin typeface="Calibri" panose="020F0502020204030204" pitchFamily="34" charset="0"/>
                <a:cs typeface="Arial" charset="0"/>
              </a:rPr>
              <a:t>g</a:t>
            </a:r>
            <a:r>
              <a:rPr lang="en-US" altLang="en-US" sz="2800" dirty="0" smtClean="0">
                <a:solidFill>
                  <a:schemeClr val="tx1">
                    <a:lumMod val="65000"/>
                    <a:lumOff val="35000"/>
                  </a:schemeClr>
                </a:solidFill>
                <a:latin typeface="Calibri" panose="020F0502020204030204" pitchFamily="34" charset="0"/>
                <a:cs typeface="Arial" charset="0"/>
              </a:rPr>
              <a:t>rants / loans negotiated with applicant </a:t>
            </a:r>
          </a:p>
        </p:txBody>
      </p:sp>
      <p:pic>
        <p:nvPicPr>
          <p:cNvPr id="9" name="Picture 8"/>
          <p:cNvPicPr>
            <a:picLocks noChangeAspect="1"/>
          </p:cNvPicPr>
          <p:nvPr/>
        </p:nvPicPr>
        <p:blipFill>
          <a:blip r:embed="rId3"/>
          <a:stretch>
            <a:fillRect/>
          </a:stretch>
        </p:blipFill>
        <p:spPr>
          <a:xfrm>
            <a:off x="7558400" y="152401"/>
            <a:ext cx="1359877" cy="762000"/>
          </a:xfrm>
          <a:prstGeom prst="rect">
            <a:avLst/>
          </a:prstGeom>
        </p:spPr>
      </p:pic>
      <p:sp>
        <p:nvSpPr>
          <p:cNvPr id="3" name="TextBox 2"/>
          <p:cNvSpPr txBox="1"/>
          <p:nvPr/>
        </p:nvSpPr>
        <p:spPr>
          <a:xfrm>
            <a:off x="402991" y="6412644"/>
            <a:ext cx="1837939" cy="369332"/>
          </a:xfrm>
          <a:prstGeom prst="rect">
            <a:avLst/>
          </a:prstGeom>
          <a:noFill/>
        </p:spPr>
        <p:txBody>
          <a:bodyPr wrap="none" rtlCol="0">
            <a:spAutoFit/>
          </a:bodyPr>
          <a:lstStyle/>
          <a:p>
            <a:r>
              <a:rPr lang="en-US" dirty="0" smtClean="0"/>
              <a:t>Uptown, Bay City</a:t>
            </a:r>
            <a:endParaRPr lang="en-US" dirty="0"/>
          </a:p>
        </p:txBody>
      </p:sp>
      <p:pic>
        <p:nvPicPr>
          <p:cNvPr id="11267"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3244913"/>
            <a:ext cx="3632292" cy="213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819399" y="4290001"/>
            <a:ext cx="6231245" cy="2542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5627860"/>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p:cNvSpPr>
          <p:nvPr/>
        </p:nvSpPr>
        <p:spPr bwMode="auto">
          <a:xfrm>
            <a:off x="6934200" y="4014788"/>
            <a:ext cx="1155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eaLnBrk="0" hangingPunct="0">
              <a:spcBef>
                <a:spcPts val="300"/>
              </a:spcBef>
              <a:buClr>
                <a:srgbClr val="A04DA3"/>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eaLnBrk="1" hangingPunct="1">
              <a:spcBef>
                <a:spcPct val="0"/>
              </a:spcBef>
              <a:buClrTx/>
              <a:buFontTx/>
              <a:buNone/>
            </a:pPr>
            <a:endParaRPr lang="en-US" altLang="en-US" sz="1800">
              <a:solidFill>
                <a:srgbClr val="000000"/>
              </a:solidFill>
              <a:latin typeface="Arial" charset="0"/>
              <a:cs typeface="Arial" charset="0"/>
            </a:endParaRPr>
          </a:p>
        </p:txBody>
      </p:sp>
      <p:sp>
        <p:nvSpPr>
          <p:cNvPr id="38916" name="Rectangle 3"/>
          <p:cNvSpPr>
            <a:spLocks noChangeArrowheads="1"/>
          </p:cNvSpPr>
          <p:nvPr/>
        </p:nvSpPr>
        <p:spPr bwMode="auto">
          <a:xfrm>
            <a:off x="-381000" y="11271"/>
            <a:ext cx="55626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300"/>
              </a:spcBef>
              <a:buClr>
                <a:srgbClr val="A04DA3"/>
              </a:buClr>
              <a:buFont typeface="Georgia" pitchFamily="18" charset="0"/>
              <a:buChar char="•"/>
              <a:defRPr sz="2800">
                <a:solidFill>
                  <a:schemeClr val="tx1"/>
                </a:solidFill>
                <a:latin typeface="Georgia" pitchFamily="18" charset="0"/>
              </a:defRPr>
            </a:lvl1pPr>
            <a:lvl2pPr marL="657225" indent="-246063"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lgn="ctr" eaLnBrk="1" hangingPunct="1">
              <a:spcBef>
                <a:spcPct val="0"/>
              </a:spcBef>
              <a:buClrTx/>
              <a:buFontTx/>
              <a:buNone/>
            </a:pPr>
            <a:endParaRPr lang="en-US" altLang="en-US" sz="1000" dirty="0">
              <a:solidFill>
                <a:srgbClr val="F3FFE7"/>
              </a:solidFill>
              <a:latin typeface="Calibri" panose="020F0502020204030204" pitchFamily="34" charset="0"/>
            </a:endParaRPr>
          </a:p>
          <a:p>
            <a:pPr lvl="1" eaLnBrk="1" hangingPunct="1">
              <a:spcBef>
                <a:spcPct val="0"/>
              </a:spcBef>
              <a:buClrTx/>
              <a:buFontTx/>
              <a:buNone/>
            </a:pPr>
            <a:r>
              <a:rPr lang="en-US" altLang="en-US" sz="4000" b="1" dirty="0" smtClean="0">
                <a:solidFill>
                  <a:srgbClr val="002060"/>
                </a:solidFill>
                <a:latin typeface="Calibri" panose="020F0502020204030204" pitchFamily="34" charset="0"/>
              </a:rPr>
              <a:t>	How </a:t>
            </a:r>
            <a:r>
              <a:rPr lang="en-US" altLang="en-US" sz="4000" b="1" dirty="0">
                <a:solidFill>
                  <a:srgbClr val="002060"/>
                </a:solidFill>
                <a:latin typeface="Calibri" panose="020F0502020204030204" pitchFamily="34" charset="0"/>
              </a:rPr>
              <a:t>is DEQ f</a:t>
            </a:r>
            <a:r>
              <a:rPr lang="en-US" altLang="en-US" sz="4000" b="1" dirty="0" smtClean="0">
                <a:solidFill>
                  <a:srgbClr val="002060"/>
                </a:solidFill>
                <a:latin typeface="Calibri" panose="020F0502020204030204" pitchFamily="34" charset="0"/>
              </a:rPr>
              <a:t>unding determined</a:t>
            </a:r>
            <a:r>
              <a:rPr lang="en-US" altLang="en-US" sz="4000" b="1" dirty="0">
                <a:solidFill>
                  <a:srgbClr val="002060"/>
                </a:solidFill>
                <a:latin typeface="Calibri" panose="020F0502020204030204" pitchFamily="34" charset="0"/>
              </a:rPr>
              <a:t>?</a:t>
            </a:r>
          </a:p>
        </p:txBody>
      </p:sp>
      <p:sp>
        <p:nvSpPr>
          <p:cNvPr id="38918" name="Rectangle 4"/>
          <p:cNvSpPr>
            <a:spLocks/>
          </p:cNvSpPr>
          <p:nvPr/>
        </p:nvSpPr>
        <p:spPr bwMode="auto">
          <a:xfrm>
            <a:off x="6934200" y="4014788"/>
            <a:ext cx="1155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eaLnBrk="0" hangingPunct="0">
              <a:spcBef>
                <a:spcPts val="300"/>
              </a:spcBef>
              <a:buClr>
                <a:srgbClr val="A04DA3"/>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eaLnBrk="1" hangingPunct="1">
              <a:spcBef>
                <a:spcPct val="0"/>
              </a:spcBef>
              <a:buClrTx/>
              <a:buFontTx/>
              <a:buNone/>
            </a:pPr>
            <a:endParaRPr lang="en-US" altLang="en-US" sz="1800">
              <a:solidFill>
                <a:srgbClr val="000000"/>
              </a:solidFill>
              <a:latin typeface="Arial" charset="0"/>
            </a:endParaRPr>
          </a:p>
        </p:txBody>
      </p:sp>
      <p:sp>
        <p:nvSpPr>
          <p:cNvPr id="38919" name="Rectangle 1"/>
          <p:cNvSpPr>
            <a:spLocks noChangeArrowheads="1"/>
          </p:cNvSpPr>
          <p:nvPr/>
        </p:nvSpPr>
        <p:spPr bwMode="auto">
          <a:xfrm>
            <a:off x="370371" y="1631950"/>
            <a:ext cx="8559223"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300"/>
              </a:spcBef>
              <a:buClr>
                <a:srgbClr val="A04DA3"/>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eaLnBrk="1" hangingPunct="1">
              <a:spcBef>
                <a:spcPct val="0"/>
              </a:spcBef>
              <a:spcAft>
                <a:spcPts val="2400"/>
              </a:spcAft>
              <a:buClrTx/>
              <a:buNone/>
            </a:pPr>
            <a:r>
              <a:rPr lang="en-US" altLang="en-US" b="1" dirty="0">
                <a:solidFill>
                  <a:srgbClr val="FFC000"/>
                </a:solidFill>
                <a:latin typeface="Calibri" panose="020F0502020204030204" pitchFamily="34" charset="0"/>
                <a:cs typeface="Arial" charset="0"/>
              </a:rPr>
              <a:t>DEQ </a:t>
            </a:r>
            <a:r>
              <a:rPr lang="en-US" altLang="en-US" b="1" dirty="0" smtClean="0">
                <a:solidFill>
                  <a:srgbClr val="FFC000"/>
                </a:solidFill>
                <a:latin typeface="Calibri" panose="020F0502020204030204" pitchFamily="34" charset="0"/>
                <a:cs typeface="Arial" charset="0"/>
              </a:rPr>
              <a:t>Grant: </a:t>
            </a:r>
            <a:r>
              <a:rPr lang="en-US" altLang="en-US" dirty="0" smtClean="0">
                <a:solidFill>
                  <a:schemeClr val="tx1">
                    <a:lumMod val="65000"/>
                    <a:lumOff val="35000"/>
                  </a:schemeClr>
                </a:solidFill>
                <a:latin typeface="Calibri" panose="020F0502020204030204" pitchFamily="34" charset="0"/>
                <a:cs typeface="Arial" charset="0"/>
              </a:rPr>
              <a:t>Requires </a:t>
            </a:r>
            <a:r>
              <a:rPr lang="en-US" altLang="en-US" dirty="0">
                <a:solidFill>
                  <a:schemeClr val="tx1">
                    <a:lumMod val="65000"/>
                    <a:lumOff val="35000"/>
                  </a:schemeClr>
                </a:solidFill>
                <a:latin typeface="Calibri" panose="020F0502020204030204" pitchFamily="34" charset="0"/>
                <a:cs typeface="Arial" charset="0"/>
              </a:rPr>
              <a:t>private investment and job </a:t>
            </a:r>
            <a:r>
              <a:rPr lang="en-US" altLang="en-US" dirty="0" smtClean="0">
                <a:solidFill>
                  <a:schemeClr val="tx1">
                    <a:lumMod val="65000"/>
                    <a:lumOff val="35000"/>
                  </a:schemeClr>
                </a:solidFill>
                <a:latin typeface="Calibri" panose="020F0502020204030204" pitchFamily="34" charset="0"/>
                <a:cs typeface="Arial" charset="0"/>
              </a:rPr>
              <a:t>creation</a:t>
            </a:r>
          </a:p>
          <a:p>
            <a:pPr eaLnBrk="1" hangingPunct="1">
              <a:spcBef>
                <a:spcPct val="0"/>
              </a:spcBef>
              <a:spcAft>
                <a:spcPts val="2400"/>
              </a:spcAft>
              <a:buClrTx/>
              <a:buNone/>
            </a:pPr>
            <a:r>
              <a:rPr lang="en-US" altLang="en-US" b="1" dirty="0">
                <a:solidFill>
                  <a:srgbClr val="FFC000"/>
                </a:solidFill>
                <a:latin typeface="Calibri" panose="020F0502020204030204" pitchFamily="34" charset="0"/>
                <a:cs typeface="Arial" charset="0"/>
              </a:rPr>
              <a:t>DEQ </a:t>
            </a:r>
            <a:r>
              <a:rPr lang="en-US" altLang="en-US" b="1" dirty="0" smtClean="0">
                <a:solidFill>
                  <a:srgbClr val="FFC000"/>
                </a:solidFill>
                <a:latin typeface="Calibri" panose="020F0502020204030204" pitchFamily="34" charset="0"/>
                <a:cs typeface="Arial" charset="0"/>
              </a:rPr>
              <a:t>Loan: </a:t>
            </a:r>
            <a:r>
              <a:rPr lang="en-US" altLang="en-US" dirty="0" smtClean="0">
                <a:solidFill>
                  <a:schemeClr val="tx1">
                    <a:lumMod val="65000"/>
                    <a:lumOff val="35000"/>
                  </a:schemeClr>
                </a:solidFill>
                <a:latin typeface="Calibri" panose="020F0502020204030204" pitchFamily="34" charset="0"/>
                <a:cs typeface="Arial" charset="0"/>
              </a:rPr>
              <a:t>Does </a:t>
            </a:r>
            <a:r>
              <a:rPr lang="en-US" altLang="en-US" dirty="0">
                <a:solidFill>
                  <a:schemeClr val="tx1">
                    <a:lumMod val="65000"/>
                    <a:lumOff val="35000"/>
                  </a:schemeClr>
                </a:solidFill>
                <a:latin typeface="Calibri" panose="020F0502020204030204" pitchFamily="34" charset="0"/>
                <a:cs typeface="Arial" charset="0"/>
              </a:rPr>
              <a:t>not require a development </a:t>
            </a:r>
          </a:p>
          <a:p>
            <a:pPr eaLnBrk="1" hangingPunct="1">
              <a:spcBef>
                <a:spcPct val="0"/>
              </a:spcBef>
              <a:spcAft>
                <a:spcPts val="2400"/>
              </a:spcAft>
              <a:buClrTx/>
              <a:buNone/>
            </a:pPr>
            <a:r>
              <a:rPr lang="en-US" altLang="en-US" b="1" dirty="0">
                <a:solidFill>
                  <a:srgbClr val="FFC000"/>
                </a:solidFill>
                <a:latin typeface="Calibri" panose="020F0502020204030204" pitchFamily="34" charset="0"/>
                <a:cs typeface="Arial" charset="0"/>
              </a:rPr>
              <a:t>DEQ Act 381 TIF</a:t>
            </a:r>
            <a:r>
              <a:rPr lang="en-US" altLang="en-US" b="1" dirty="0" smtClean="0">
                <a:solidFill>
                  <a:srgbClr val="FFC000"/>
                </a:solidFill>
                <a:latin typeface="Calibri" panose="020F0502020204030204" pitchFamily="34" charset="0"/>
                <a:cs typeface="Arial" charset="0"/>
              </a:rPr>
              <a:t>: </a:t>
            </a:r>
            <a:r>
              <a:rPr lang="en-US" altLang="en-US" dirty="0" smtClean="0">
                <a:solidFill>
                  <a:schemeClr val="tx1">
                    <a:lumMod val="65000"/>
                    <a:lumOff val="35000"/>
                  </a:schemeClr>
                </a:solidFill>
                <a:latin typeface="Calibri" panose="020F0502020204030204" pitchFamily="34" charset="0"/>
                <a:cs typeface="Arial" charset="0"/>
              </a:rPr>
              <a:t>Requires a developer or other upfront investor, but lowest threshold for DEQ approval</a:t>
            </a:r>
          </a:p>
          <a:p>
            <a:pPr eaLnBrk="1" hangingPunct="1">
              <a:spcBef>
                <a:spcPct val="0"/>
              </a:spcBef>
              <a:spcAft>
                <a:spcPts val="2400"/>
              </a:spcAft>
              <a:buClrTx/>
              <a:buNone/>
            </a:pPr>
            <a:endParaRPr lang="en-US" altLang="en-US" dirty="0" smtClean="0">
              <a:solidFill>
                <a:schemeClr val="tx1">
                  <a:lumMod val="65000"/>
                  <a:lumOff val="35000"/>
                </a:schemeClr>
              </a:solidFill>
              <a:latin typeface="Calibri" panose="020F0502020204030204" pitchFamily="34" charset="0"/>
              <a:cs typeface="Arial" charset="0"/>
            </a:endParaRPr>
          </a:p>
          <a:p>
            <a:pPr eaLnBrk="1" hangingPunct="1">
              <a:spcBef>
                <a:spcPct val="0"/>
              </a:spcBef>
              <a:spcAft>
                <a:spcPts val="2400"/>
              </a:spcAft>
              <a:buClrTx/>
              <a:buFontTx/>
              <a:buNone/>
            </a:pPr>
            <a:endParaRPr lang="en-US" altLang="en-US" b="1" dirty="0">
              <a:solidFill>
                <a:srgbClr val="FFC000"/>
              </a:solidFill>
              <a:latin typeface="Calibri" panose="020F0502020204030204" pitchFamily="34" charset="0"/>
              <a:cs typeface="Arial" charset="0"/>
            </a:endParaRPr>
          </a:p>
        </p:txBody>
      </p:sp>
      <p:pic>
        <p:nvPicPr>
          <p:cNvPr id="38920" name="Picture 8" descr="http://www.siteselection.com/issues/2014/jan/images/DowntownMarket_Ex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811" y="4485850"/>
            <a:ext cx="7297239" cy="23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TextBox 7"/>
          <p:cNvSpPr txBox="1">
            <a:spLocks noChangeArrowheads="1"/>
          </p:cNvSpPr>
          <p:nvPr/>
        </p:nvSpPr>
        <p:spPr bwMode="auto">
          <a:xfrm>
            <a:off x="-213093" y="6096000"/>
            <a:ext cx="21066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300"/>
              </a:spcBef>
              <a:buClr>
                <a:srgbClr val="A04DA3"/>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lgn="r" eaLnBrk="1" hangingPunct="1">
              <a:spcBef>
                <a:spcPct val="0"/>
              </a:spcBef>
              <a:buClrTx/>
              <a:buFontTx/>
              <a:buNone/>
            </a:pPr>
            <a:r>
              <a:rPr lang="en-US" altLang="en-US" sz="1400" dirty="0" smtClean="0">
                <a:solidFill>
                  <a:prstClr val="black"/>
                </a:solidFill>
                <a:latin typeface="Arial" charset="0"/>
                <a:cs typeface="Arial" charset="0"/>
              </a:rPr>
              <a:t>Downtown Market</a:t>
            </a:r>
          </a:p>
          <a:p>
            <a:pPr algn="r" eaLnBrk="1" hangingPunct="1">
              <a:spcBef>
                <a:spcPct val="0"/>
              </a:spcBef>
              <a:buClrTx/>
              <a:buFontTx/>
              <a:buNone/>
            </a:pPr>
            <a:r>
              <a:rPr lang="en-US" altLang="en-US" sz="1400" dirty="0" smtClean="0">
                <a:solidFill>
                  <a:prstClr val="black"/>
                </a:solidFill>
                <a:latin typeface="Arial" charset="0"/>
                <a:cs typeface="Arial" charset="0"/>
              </a:rPr>
              <a:t>Grand </a:t>
            </a:r>
            <a:r>
              <a:rPr lang="en-US" altLang="en-US" sz="1400" dirty="0">
                <a:solidFill>
                  <a:prstClr val="black"/>
                </a:solidFill>
                <a:latin typeface="Arial" charset="0"/>
                <a:cs typeface="Arial" charset="0"/>
              </a:rPr>
              <a:t>Rapids </a:t>
            </a:r>
          </a:p>
        </p:txBody>
      </p:sp>
      <p:pic>
        <p:nvPicPr>
          <p:cNvPr id="9" name="Picture 8"/>
          <p:cNvPicPr>
            <a:picLocks noChangeAspect="1"/>
          </p:cNvPicPr>
          <p:nvPr/>
        </p:nvPicPr>
        <p:blipFill>
          <a:blip r:embed="rId4"/>
          <a:stretch>
            <a:fillRect/>
          </a:stretch>
        </p:blipFill>
        <p:spPr>
          <a:xfrm>
            <a:off x="7558400" y="152401"/>
            <a:ext cx="1359877" cy="762000"/>
          </a:xfrm>
          <a:prstGeom prst="rect">
            <a:avLst/>
          </a:prstGeom>
        </p:spPr>
      </p:pic>
    </p:spTree>
    <p:extLst>
      <p:ext uri="{BB962C8B-B14F-4D97-AF65-F5344CB8AC3E}">
        <p14:creationId xmlns:p14="http://schemas.microsoft.com/office/powerpoint/2010/main" val="585814505"/>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6400800" cy="914400"/>
          </a:xfrm>
        </p:spPr>
        <p:txBody>
          <a:bodyPr>
            <a:noAutofit/>
          </a:bodyPr>
          <a:lstStyle/>
          <a:p>
            <a:pPr lvl="0"/>
            <a:r>
              <a:rPr lang="en-US" sz="4000" b="1" dirty="0" smtClean="0">
                <a:solidFill>
                  <a:srgbClr val="002060"/>
                </a:solidFill>
                <a:latin typeface="Calibri" panose="020F0502020204030204" pitchFamily="34" charset="0"/>
                <a:cs typeface="Arial" panose="020B0604020202020204" pitchFamily="34" charset="0"/>
              </a:rPr>
              <a:t>Where does TIF come from?</a:t>
            </a:r>
            <a:endParaRPr lang="en-US" sz="4000" b="1" dirty="0">
              <a:solidFill>
                <a:srgbClr val="002060"/>
              </a:solidFill>
              <a:latin typeface="Calibri" panose="020F0502020204030204" pitchFamily="34" charset="0"/>
              <a:cs typeface="Arial" panose="020B0604020202020204" pitchFamily="34" charset="0"/>
            </a:endParaRPr>
          </a:p>
        </p:txBody>
      </p:sp>
      <p:sp>
        <p:nvSpPr>
          <p:cNvPr id="3" name="Content Placeholder 2"/>
          <p:cNvSpPr>
            <a:spLocks noGrp="1"/>
          </p:cNvSpPr>
          <p:nvPr>
            <p:ph sz="half" idx="1"/>
          </p:nvPr>
        </p:nvSpPr>
        <p:spPr>
          <a:xfrm>
            <a:off x="3962400" y="1589638"/>
            <a:ext cx="4275938" cy="4952999"/>
          </a:xfrm>
        </p:spPr>
        <p:txBody>
          <a:bodyPr anchor="t" anchorCtr="0">
            <a:noAutofit/>
          </a:bodyPr>
          <a:lstStyle/>
          <a:p>
            <a:pPr>
              <a:spcBef>
                <a:spcPts val="0"/>
              </a:spcBef>
              <a:spcAft>
                <a:spcPts val="600"/>
              </a:spcAft>
              <a:buClr>
                <a:schemeClr val="tx1">
                  <a:lumMod val="65000"/>
                  <a:lumOff val="35000"/>
                </a:schemeClr>
              </a:buClr>
            </a:pPr>
            <a:r>
              <a:rPr lang="en-US" sz="3200" dirty="0" smtClean="0">
                <a:latin typeface="Calibri" panose="020F0502020204030204" pitchFamily="34" charset="0"/>
                <a:cs typeface="Arial" panose="020B0604020202020204" pitchFamily="34" charset="0"/>
              </a:rPr>
              <a:t>State </a:t>
            </a:r>
            <a:r>
              <a:rPr lang="en-US" sz="3200" dirty="0">
                <a:latin typeface="Calibri" panose="020F0502020204030204" pitchFamily="34" charset="0"/>
                <a:cs typeface="Arial" panose="020B0604020202020204" pitchFamily="34" charset="0"/>
              </a:rPr>
              <a:t>school </a:t>
            </a:r>
            <a:r>
              <a:rPr lang="en-US" sz="3200" dirty="0" smtClean="0">
                <a:latin typeface="Calibri" panose="020F0502020204030204" pitchFamily="34" charset="0"/>
                <a:cs typeface="Arial" panose="020B0604020202020204" pitchFamily="34" charset="0"/>
              </a:rPr>
              <a:t>taxes (24 mills)</a:t>
            </a:r>
          </a:p>
          <a:p>
            <a:pPr lvl="1">
              <a:spcBef>
                <a:spcPts val="0"/>
              </a:spcBef>
              <a:spcAft>
                <a:spcPts val="600"/>
              </a:spcAft>
              <a:buClr>
                <a:schemeClr val="tx1">
                  <a:lumMod val="65000"/>
                  <a:lumOff val="35000"/>
                </a:schemeClr>
              </a:buClr>
              <a:buFont typeface="Wingdings" panose="05000000000000000000" pitchFamily="2" charset="2"/>
              <a:buChar char="ü"/>
            </a:pPr>
            <a:r>
              <a:rPr lang="en-US" sz="2800" dirty="0">
                <a:latin typeface="Calibri" panose="020F0502020204030204" pitchFamily="34" charset="0"/>
                <a:cs typeface="Arial" panose="020B0604020202020204" pitchFamily="34" charset="0"/>
              </a:rPr>
              <a:t>Local School Operating Tax (18 mills</a:t>
            </a:r>
            <a:r>
              <a:rPr lang="en-US" sz="2800" dirty="0" smtClean="0">
                <a:latin typeface="Calibri" panose="020F0502020204030204" pitchFamily="34" charset="0"/>
                <a:cs typeface="Arial" panose="020B0604020202020204" pitchFamily="34" charset="0"/>
              </a:rPr>
              <a:t>)</a:t>
            </a:r>
          </a:p>
          <a:p>
            <a:pPr lvl="1">
              <a:spcBef>
                <a:spcPts val="0"/>
              </a:spcBef>
              <a:spcAft>
                <a:spcPts val="600"/>
              </a:spcAft>
              <a:buClr>
                <a:schemeClr val="tx1">
                  <a:lumMod val="65000"/>
                  <a:lumOff val="35000"/>
                </a:schemeClr>
              </a:buClr>
              <a:buFont typeface="Wingdings" panose="05000000000000000000" pitchFamily="2" charset="2"/>
              <a:buChar char="ü"/>
            </a:pPr>
            <a:r>
              <a:rPr lang="en-US" sz="2800" dirty="0" smtClean="0">
                <a:latin typeface="Calibri" panose="020F0502020204030204" pitchFamily="34" charset="0"/>
                <a:cs typeface="Arial" panose="020B0604020202020204" pitchFamily="34" charset="0"/>
              </a:rPr>
              <a:t>State </a:t>
            </a:r>
            <a:r>
              <a:rPr lang="en-US" sz="2800" dirty="0">
                <a:latin typeface="Calibri" panose="020F0502020204030204" pitchFamily="34" charset="0"/>
                <a:cs typeface="Arial" panose="020B0604020202020204" pitchFamily="34" charset="0"/>
              </a:rPr>
              <a:t>Education Tax (6 mills)</a:t>
            </a:r>
          </a:p>
          <a:p>
            <a:pPr>
              <a:spcBef>
                <a:spcPts val="0"/>
              </a:spcBef>
              <a:spcAft>
                <a:spcPts val="2400"/>
              </a:spcAft>
              <a:buClr>
                <a:schemeClr val="tx1">
                  <a:lumMod val="65000"/>
                  <a:lumOff val="35000"/>
                </a:schemeClr>
              </a:buClr>
            </a:pPr>
            <a:r>
              <a:rPr lang="en-US" sz="3200" dirty="0" smtClean="0">
                <a:latin typeface="Calibri" panose="020F0502020204030204" pitchFamily="34" charset="0"/>
                <a:cs typeface="Arial" panose="020B0604020202020204" pitchFamily="34" charset="0"/>
              </a:rPr>
              <a:t>Local taxes</a:t>
            </a:r>
          </a:p>
          <a:p>
            <a:pPr marL="0" indent="0">
              <a:buNone/>
            </a:pPr>
            <a:endParaRPr lang="en-US" dirty="0"/>
          </a:p>
        </p:txBody>
      </p:sp>
      <p:pic>
        <p:nvPicPr>
          <p:cNvPr id="8" name="Picture 7"/>
          <p:cNvPicPr>
            <a:picLocks noChangeAspect="1"/>
          </p:cNvPicPr>
          <p:nvPr/>
        </p:nvPicPr>
        <p:blipFill>
          <a:blip r:embed="rId3"/>
          <a:stretch>
            <a:fillRect/>
          </a:stretch>
        </p:blipFill>
        <p:spPr>
          <a:xfrm>
            <a:off x="7558400" y="152401"/>
            <a:ext cx="1359877" cy="762000"/>
          </a:xfrm>
          <a:prstGeom prst="rect">
            <a:avLst/>
          </a:prstGeom>
        </p:spPr>
      </p:pic>
      <p:pic>
        <p:nvPicPr>
          <p:cNvPr id="2048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7134" y="1524000"/>
            <a:ext cx="3475990" cy="408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64521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76600" y="1295400"/>
            <a:ext cx="5029200" cy="5120640"/>
          </a:xfrm>
        </p:spPr>
        <p:txBody>
          <a:bodyPr anchor="t" anchorCtr="0"/>
          <a:lstStyle/>
          <a:p>
            <a:pPr>
              <a:spcBef>
                <a:spcPts val="0"/>
              </a:spcBef>
              <a:spcAft>
                <a:spcPts val="2400"/>
              </a:spcAft>
              <a:buClr>
                <a:schemeClr val="tx1">
                  <a:lumMod val="65000"/>
                  <a:lumOff val="35000"/>
                </a:schemeClr>
              </a:buClr>
            </a:pPr>
            <a:r>
              <a:rPr lang="en-US" sz="2800" dirty="0">
                <a:solidFill>
                  <a:srgbClr val="000000">
                    <a:lumMod val="65000"/>
                    <a:lumOff val="35000"/>
                  </a:srgbClr>
                </a:solidFill>
                <a:latin typeface="Calibri" panose="020F0502020204030204" pitchFamily="34" charset="0"/>
                <a:cs typeface="Arial" panose="020B0604020202020204" pitchFamily="34" charset="0"/>
              </a:rPr>
              <a:t>Must occur on eligible property that is included in a locally approved Brownfield Plan. </a:t>
            </a:r>
          </a:p>
          <a:p>
            <a:pPr lvl="0">
              <a:spcBef>
                <a:spcPts val="0"/>
              </a:spcBef>
              <a:spcAft>
                <a:spcPts val="2400"/>
              </a:spcAft>
              <a:buClr>
                <a:schemeClr val="tx1">
                  <a:lumMod val="65000"/>
                  <a:lumOff val="35000"/>
                </a:schemeClr>
              </a:buClr>
            </a:pPr>
            <a:r>
              <a:rPr lang="en-US" sz="2800" dirty="0" smtClean="0">
                <a:solidFill>
                  <a:srgbClr val="000000">
                    <a:lumMod val="65000"/>
                    <a:lumOff val="35000"/>
                  </a:srgbClr>
                </a:solidFill>
                <a:latin typeface="Calibri" panose="020F0502020204030204" pitchFamily="34" charset="0"/>
                <a:cs typeface="Arial" panose="020B0604020202020204" pitchFamily="34" charset="0"/>
              </a:rPr>
              <a:t>Debt </a:t>
            </a:r>
            <a:r>
              <a:rPr lang="en-US" sz="2800" dirty="0" err="1">
                <a:solidFill>
                  <a:srgbClr val="000000">
                    <a:lumMod val="65000"/>
                    <a:lumOff val="35000"/>
                  </a:srgbClr>
                </a:solidFill>
                <a:latin typeface="Calibri" panose="020F0502020204030204" pitchFamily="34" charset="0"/>
                <a:cs typeface="Arial" panose="020B0604020202020204" pitchFamily="34" charset="0"/>
              </a:rPr>
              <a:t>millages</a:t>
            </a:r>
            <a:r>
              <a:rPr lang="en-US" sz="2800" dirty="0">
                <a:solidFill>
                  <a:srgbClr val="000000">
                    <a:lumMod val="65000"/>
                    <a:lumOff val="35000"/>
                  </a:srgbClr>
                </a:solidFill>
                <a:latin typeface="Calibri" panose="020F0502020204030204" pitchFamily="34" charset="0"/>
                <a:cs typeface="Arial" panose="020B0604020202020204" pitchFamily="34" charset="0"/>
              </a:rPr>
              <a:t> are not allowed to be captured.</a:t>
            </a:r>
          </a:p>
          <a:p>
            <a:pPr lvl="0">
              <a:spcBef>
                <a:spcPts val="0"/>
              </a:spcBef>
              <a:spcAft>
                <a:spcPts val="2400"/>
              </a:spcAft>
              <a:buClr>
                <a:schemeClr val="tx1">
                  <a:lumMod val="65000"/>
                  <a:lumOff val="35000"/>
                </a:schemeClr>
              </a:buClr>
            </a:pPr>
            <a:r>
              <a:rPr lang="en-US" sz="2800" dirty="0" smtClean="0">
                <a:solidFill>
                  <a:srgbClr val="000000">
                    <a:lumMod val="65000"/>
                    <a:lumOff val="35000"/>
                  </a:srgbClr>
                </a:solidFill>
                <a:latin typeface="Calibri" panose="020F0502020204030204" pitchFamily="34" charset="0"/>
                <a:cs typeface="Arial" panose="020B0604020202020204" pitchFamily="34" charset="0"/>
              </a:rPr>
              <a:t>Does </a:t>
            </a:r>
            <a:r>
              <a:rPr lang="en-US" sz="2800" dirty="0">
                <a:solidFill>
                  <a:srgbClr val="000000">
                    <a:lumMod val="65000"/>
                    <a:lumOff val="35000"/>
                  </a:srgbClr>
                </a:solidFill>
                <a:latin typeface="Calibri" panose="020F0502020204030204" pitchFamily="34" charset="0"/>
                <a:cs typeface="Arial" panose="020B0604020202020204" pitchFamily="34" charset="0"/>
              </a:rPr>
              <a:t>not take money away from </a:t>
            </a:r>
            <a:r>
              <a:rPr lang="en-US" sz="2800" dirty="0" smtClean="0">
                <a:solidFill>
                  <a:srgbClr val="000000">
                    <a:lumMod val="65000"/>
                    <a:lumOff val="35000"/>
                  </a:srgbClr>
                </a:solidFill>
                <a:latin typeface="Calibri" panose="020F0502020204030204" pitchFamily="34" charset="0"/>
                <a:cs typeface="Arial" panose="020B0604020202020204" pitchFamily="34" charset="0"/>
              </a:rPr>
              <a:t>schools, just defers increase</a:t>
            </a:r>
            <a:endParaRPr lang="en-US" sz="2800" dirty="0">
              <a:solidFill>
                <a:srgbClr val="000000">
                  <a:lumMod val="65000"/>
                  <a:lumOff val="35000"/>
                </a:srgbClr>
              </a:solidFill>
              <a:latin typeface="Calibri" panose="020F0502020204030204" pitchFamily="34" charset="0"/>
              <a:cs typeface="Arial" panose="020B0604020202020204" pitchFamily="34" charset="0"/>
            </a:endParaRPr>
          </a:p>
          <a:p>
            <a:endParaRPr lang="en-US" dirty="0"/>
          </a:p>
        </p:txBody>
      </p:sp>
      <p:sp>
        <p:nvSpPr>
          <p:cNvPr id="8" name="Rectangle 7"/>
          <p:cNvSpPr/>
          <p:nvPr/>
        </p:nvSpPr>
        <p:spPr>
          <a:xfrm>
            <a:off x="189688" y="206960"/>
            <a:ext cx="6211112" cy="707886"/>
          </a:xfrm>
          <a:prstGeom prst="rect">
            <a:avLst/>
          </a:prstGeom>
        </p:spPr>
        <p:txBody>
          <a:bodyPr wrap="square">
            <a:spAutoFit/>
          </a:bodyPr>
          <a:lstStyle/>
          <a:p>
            <a:r>
              <a:rPr lang="en-US" sz="4000" b="1" spc="-60" dirty="0" smtClean="0">
                <a:solidFill>
                  <a:srgbClr val="002060"/>
                </a:solidFill>
                <a:latin typeface="Calibri" panose="020F0502020204030204" pitchFamily="34" charset="0"/>
                <a:ea typeface="+mj-ea"/>
                <a:cs typeface="Arial" panose="020B0604020202020204" pitchFamily="34" charset="0"/>
              </a:rPr>
              <a:t>Where does TIF come from?</a:t>
            </a:r>
            <a:endParaRPr lang="en-US" dirty="0"/>
          </a:p>
        </p:txBody>
      </p:sp>
      <p:pic>
        <p:nvPicPr>
          <p:cNvPr id="5" name="Picture 4"/>
          <p:cNvPicPr>
            <a:picLocks noChangeAspect="1"/>
          </p:cNvPicPr>
          <p:nvPr/>
        </p:nvPicPr>
        <p:blipFill>
          <a:blip r:embed="rId3"/>
          <a:stretch>
            <a:fillRect/>
          </a:stretch>
        </p:blipFill>
        <p:spPr>
          <a:xfrm>
            <a:off x="7558400" y="152401"/>
            <a:ext cx="1359877" cy="762000"/>
          </a:xfrm>
          <a:prstGeom prst="rect">
            <a:avLst/>
          </a:prstGeom>
        </p:spPr>
      </p:pic>
      <p:pic>
        <p:nvPicPr>
          <p:cNvPr id="614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3844" y="4608109"/>
            <a:ext cx="3060700" cy="203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581400" y="6096000"/>
            <a:ext cx="4572000" cy="523220"/>
          </a:xfrm>
          <a:prstGeom prst="rect">
            <a:avLst/>
          </a:prstGeom>
        </p:spPr>
        <p:txBody>
          <a:bodyPr>
            <a:spAutoFit/>
          </a:bodyPr>
          <a:lstStyle/>
          <a:p>
            <a:pPr>
              <a:spcBef>
                <a:spcPct val="0"/>
              </a:spcBef>
            </a:pPr>
            <a:r>
              <a:rPr lang="en-US" altLang="en-US" sz="1400" i="1" dirty="0">
                <a:latin typeface="Arial" panose="020B0604020202020204" pitchFamily="34" charset="0"/>
                <a:cs typeface="Arial" panose="020B0604020202020204" pitchFamily="34" charset="0"/>
              </a:rPr>
              <a:t>South University Village Studio One Apartments </a:t>
            </a:r>
          </a:p>
          <a:p>
            <a:pPr>
              <a:spcBef>
                <a:spcPct val="0"/>
              </a:spcBef>
            </a:pPr>
            <a:r>
              <a:rPr lang="en-US" altLang="en-US" sz="1400" i="1" dirty="0">
                <a:latin typeface="Arial" panose="020B0604020202020204" pitchFamily="34" charset="0"/>
                <a:cs typeface="Arial" panose="020B0604020202020204" pitchFamily="34" charset="0"/>
              </a:rPr>
              <a:t>Wayne State University, Detroit</a:t>
            </a:r>
          </a:p>
        </p:txBody>
      </p:sp>
    </p:spTree>
    <p:extLst>
      <p:ext uri="{BB962C8B-B14F-4D97-AF65-F5344CB8AC3E}">
        <p14:creationId xmlns:p14="http://schemas.microsoft.com/office/powerpoint/2010/main" val="21634445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229" y="92077"/>
            <a:ext cx="5628246" cy="822323"/>
          </a:xfrm>
        </p:spPr>
        <p:txBody>
          <a:bodyPr>
            <a:normAutofit/>
          </a:bodyPr>
          <a:lstStyle/>
          <a:p>
            <a:r>
              <a:rPr lang="en-US" sz="4000" b="1" dirty="0" smtClean="0">
                <a:solidFill>
                  <a:srgbClr val="002060"/>
                </a:solidFill>
                <a:latin typeface="Calibri" panose="020F0502020204030204" pitchFamily="34" charset="0"/>
                <a:cs typeface="Arial" panose="020B0604020202020204" pitchFamily="34" charset="0"/>
              </a:rPr>
              <a:t>How do we get TIF?</a:t>
            </a:r>
            <a:endParaRPr lang="en-US" sz="4000" b="1" dirty="0">
              <a:solidFill>
                <a:srgbClr val="002060"/>
              </a:solidFill>
              <a:latin typeface="Calibri" panose="020F0502020204030204" pitchFamily="34" charset="0"/>
              <a:cs typeface="Arial" panose="020B0604020202020204" pitchFamily="34" charset="0"/>
            </a:endParaRPr>
          </a:p>
        </p:txBody>
      </p:sp>
      <p:sp>
        <p:nvSpPr>
          <p:cNvPr id="3" name="Content Placeholder 2"/>
          <p:cNvSpPr>
            <a:spLocks noGrp="1"/>
          </p:cNvSpPr>
          <p:nvPr>
            <p:ph sz="half" idx="1"/>
          </p:nvPr>
        </p:nvSpPr>
        <p:spPr>
          <a:xfrm>
            <a:off x="685800" y="1109365"/>
            <a:ext cx="7696200" cy="2789618"/>
          </a:xfrm>
        </p:spPr>
        <p:txBody>
          <a:bodyPr anchor="t" anchorCtr="0">
            <a:noAutofit/>
          </a:bodyPr>
          <a:lstStyle/>
          <a:p>
            <a:pPr marL="0" indent="0">
              <a:spcBef>
                <a:spcPts val="0"/>
              </a:spcBef>
              <a:spcAft>
                <a:spcPts val="2400"/>
              </a:spcAft>
              <a:buClr>
                <a:schemeClr val="tx1">
                  <a:lumMod val="65000"/>
                  <a:lumOff val="35000"/>
                </a:schemeClr>
              </a:buClr>
              <a:buNone/>
            </a:pPr>
            <a:r>
              <a:rPr lang="en-US" sz="2800" b="1" dirty="0" smtClean="0">
                <a:solidFill>
                  <a:schemeClr val="accent2"/>
                </a:solidFill>
                <a:latin typeface="Calibri" panose="020F0502020204030204" pitchFamily="34" charset="0"/>
                <a:cs typeface="Arial" panose="020B0604020202020204" pitchFamily="34" charset="0"/>
              </a:rPr>
              <a:t>A local unit of government can:</a:t>
            </a:r>
          </a:p>
          <a:p>
            <a:pPr>
              <a:spcBef>
                <a:spcPts val="0"/>
              </a:spcBef>
              <a:spcAft>
                <a:spcPts val="2400"/>
              </a:spcAft>
              <a:buClr>
                <a:schemeClr val="tx1">
                  <a:lumMod val="65000"/>
                  <a:lumOff val="35000"/>
                </a:schemeClr>
              </a:buClr>
              <a:buFont typeface="Arial" panose="020B0604020202020204" pitchFamily="34" charset="0"/>
              <a:buChar char="•"/>
            </a:pPr>
            <a:r>
              <a:rPr lang="en-US" sz="2800" dirty="0" smtClean="0">
                <a:latin typeface="Calibri" panose="020F0502020204030204" pitchFamily="34" charset="0"/>
                <a:cs typeface="Arial" panose="020B0604020202020204" pitchFamily="34" charset="0"/>
              </a:rPr>
              <a:t>Create a local Brownfield </a:t>
            </a:r>
            <a:r>
              <a:rPr lang="en-US" sz="2800" dirty="0">
                <a:latin typeface="Calibri" panose="020F0502020204030204" pitchFamily="34" charset="0"/>
                <a:cs typeface="Arial" panose="020B0604020202020204" pitchFamily="34" charset="0"/>
              </a:rPr>
              <a:t>Redevelopment Authority </a:t>
            </a:r>
            <a:r>
              <a:rPr lang="en-US" sz="2800" dirty="0" smtClean="0">
                <a:latin typeface="Calibri" panose="020F0502020204030204" pitchFamily="34" charset="0"/>
                <a:cs typeface="Arial" panose="020B0604020202020204" pitchFamily="34" charset="0"/>
              </a:rPr>
              <a:t>to </a:t>
            </a:r>
            <a:r>
              <a:rPr lang="en-US" sz="2800" dirty="0">
                <a:latin typeface="Calibri" panose="020F0502020204030204" pitchFamily="34" charset="0"/>
                <a:cs typeface="Arial" panose="020B0604020202020204" pitchFamily="34" charset="0"/>
              </a:rPr>
              <a:t>direct incentives to brownfield </a:t>
            </a:r>
            <a:r>
              <a:rPr lang="en-US" sz="2800" dirty="0" smtClean="0">
                <a:latin typeface="Calibri" panose="020F0502020204030204" pitchFamily="34" charset="0"/>
                <a:cs typeface="Arial" panose="020B0604020202020204" pitchFamily="34" charset="0"/>
              </a:rPr>
              <a:t>sites</a:t>
            </a:r>
          </a:p>
          <a:p>
            <a:pPr>
              <a:spcBef>
                <a:spcPts val="0"/>
              </a:spcBef>
              <a:spcAft>
                <a:spcPts val="2400"/>
              </a:spcAft>
              <a:buClr>
                <a:schemeClr val="tx1">
                  <a:lumMod val="65000"/>
                  <a:lumOff val="35000"/>
                </a:schemeClr>
              </a:buClr>
              <a:buFont typeface="Arial" panose="020B0604020202020204" pitchFamily="34" charset="0"/>
              <a:buChar char="•"/>
            </a:pPr>
            <a:r>
              <a:rPr lang="en-US" sz="2800" dirty="0" smtClean="0">
                <a:latin typeface="Calibri" panose="020F0502020204030204" pitchFamily="34" charset="0"/>
                <a:cs typeface="Arial" panose="020B0604020202020204" pitchFamily="34" charset="0"/>
              </a:rPr>
              <a:t>Work </a:t>
            </a:r>
            <a:r>
              <a:rPr lang="en-US" sz="2800" dirty="0">
                <a:latin typeface="Calibri" panose="020F0502020204030204" pitchFamily="34" charset="0"/>
                <a:cs typeface="Arial" panose="020B0604020202020204" pitchFamily="34" charset="0"/>
              </a:rPr>
              <a:t>with the DEQ, MEDC, developers, consultants, others to redevelop </a:t>
            </a:r>
            <a:r>
              <a:rPr lang="en-US" sz="2800" dirty="0" smtClean="0">
                <a:latin typeface="Calibri" panose="020F0502020204030204" pitchFamily="34" charset="0"/>
                <a:cs typeface="Arial" panose="020B0604020202020204" pitchFamily="34" charset="0"/>
              </a:rPr>
              <a:t>brownfields</a:t>
            </a:r>
            <a:endParaRPr lang="en-US" sz="2800" dirty="0">
              <a:latin typeface="Calibri" panose="020F0502020204030204" pitchFamily="34" charset="0"/>
              <a:cs typeface="Arial" panose="020B0604020202020204" pitchFamily="34" charset="0"/>
            </a:endParaRPr>
          </a:p>
          <a:p>
            <a:pPr>
              <a:spcBef>
                <a:spcPts val="0"/>
              </a:spcBef>
              <a:spcAft>
                <a:spcPts val="2400"/>
              </a:spcAft>
            </a:pPr>
            <a:endParaRPr lang="en-US" sz="2800" dirty="0">
              <a:latin typeface="Calibri" panose="020F0502020204030204" pitchFamily="34" charset="0"/>
            </a:endParaRPr>
          </a:p>
        </p:txBody>
      </p:sp>
      <p:pic>
        <p:nvPicPr>
          <p:cNvPr id="7" name="Picture 6"/>
          <p:cNvPicPr>
            <a:picLocks noChangeAspect="1"/>
          </p:cNvPicPr>
          <p:nvPr/>
        </p:nvPicPr>
        <p:blipFill>
          <a:blip r:embed="rId3"/>
          <a:stretch>
            <a:fillRect/>
          </a:stretch>
        </p:blipFill>
        <p:spPr>
          <a:xfrm>
            <a:off x="167229" y="3950536"/>
            <a:ext cx="4032429" cy="2785810"/>
          </a:xfrm>
          <a:prstGeom prst="rect">
            <a:avLst/>
          </a:prstGeom>
        </p:spPr>
      </p:pic>
      <p:pic>
        <p:nvPicPr>
          <p:cNvPr id="8" name="Picture 7"/>
          <p:cNvPicPr>
            <a:picLocks noChangeAspect="1"/>
          </p:cNvPicPr>
          <p:nvPr/>
        </p:nvPicPr>
        <p:blipFill>
          <a:blip r:embed="rId4"/>
          <a:stretch>
            <a:fillRect/>
          </a:stretch>
        </p:blipFill>
        <p:spPr>
          <a:xfrm>
            <a:off x="4199658" y="3704018"/>
            <a:ext cx="4645555" cy="2719052"/>
          </a:xfrm>
          <a:prstGeom prst="rect">
            <a:avLst/>
          </a:prstGeom>
        </p:spPr>
      </p:pic>
      <p:sp>
        <p:nvSpPr>
          <p:cNvPr id="9" name="Text Box 2"/>
          <p:cNvSpPr txBox="1">
            <a:spLocks noChangeArrowheads="1"/>
          </p:cNvSpPr>
          <p:nvPr/>
        </p:nvSpPr>
        <p:spPr bwMode="auto">
          <a:xfrm>
            <a:off x="3950391" y="6486908"/>
            <a:ext cx="412680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ts val="600"/>
              </a:spcBef>
              <a:buClr>
                <a:schemeClr val="accent1"/>
              </a:buClr>
              <a:buSzPct val="70000"/>
              <a:buFont typeface="Wingdings" pitchFamily="2" charset="2"/>
              <a:buChar char=""/>
              <a:defRPr sz="2400">
                <a:solidFill>
                  <a:schemeClr val="tx1"/>
                </a:solidFill>
                <a:latin typeface="Century Schoolbook" pitchFamily="18" charset="0"/>
              </a:defRPr>
            </a:lvl1pPr>
            <a:lvl2pPr marL="742950" indent="-285750" eaLnBrk="0" hangingPunct="0">
              <a:spcBef>
                <a:spcPct val="20000"/>
              </a:spcBef>
              <a:buClr>
                <a:schemeClr val="accent1"/>
              </a:buClr>
              <a:buSzPct val="80000"/>
              <a:buFont typeface="Wingdings 2" pitchFamily="18" charset="2"/>
              <a:buChar char=""/>
              <a:defRPr sz="2100">
                <a:solidFill>
                  <a:schemeClr val="tx1"/>
                </a:solidFill>
                <a:latin typeface="Century Schoolbook" pitchFamily="18" charset="0"/>
              </a:defRPr>
            </a:lvl2pPr>
            <a:lvl3pPr marL="1143000" indent="-228600" eaLnBrk="0" hangingPunct="0">
              <a:spcBef>
                <a:spcPct val="20000"/>
              </a:spcBef>
              <a:buClr>
                <a:srgbClr val="E0752F"/>
              </a:buClr>
              <a:buSzPct val="60000"/>
              <a:buFont typeface="Wingdings" pitchFamily="2" charset="2"/>
              <a:buChar char=""/>
              <a:defRPr>
                <a:solidFill>
                  <a:schemeClr val="tx1"/>
                </a:solidFill>
                <a:latin typeface="Century Schoolbook" pitchFamily="18" charset="0"/>
              </a:defRPr>
            </a:lvl3pPr>
            <a:lvl4pPr marL="1600200" indent="-228600" eaLnBrk="0" hangingPunct="0">
              <a:spcBef>
                <a:spcPct val="20000"/>
              </a:spcBef>
              <a:buClr>
                <a:srgbClr val="FEC3AE"/>
              </a:buClr>
              <a:buSzPct val="60000"/>
              <a:buFont typeface="Wingdings" pitchFamily="2" charset="2"/>
              <a:buChar char=""/>
              <a:defRPr>
                <a:solidFill>
                  <a:schemeClr val="tx1"/>
                </a:solidFill>
                <a:latin typeface="Century Schoolbook" pitchFamily="18" charset="0"/>
              </a:defRPr>
            </a:lvl4pPr>
            <a:lvl5pPr marL="2057400" indent="-228600" eaLnBrk="0" hangingPunct="0">
              <a:spcBef>
                <a:spcPct val="20000"/>
              </a:spcBef>
              <a:buClr>
                <a:srgbClr val="BDCAE9"/>
              </a:buClr>
              <a:buSzPct val="68000"/>
              <a:buFont typeface="Wingdings 2" pitchFamily="18" charset="2"/>
              <a:buChar char=""/>
              <a:defRPr sz="1600">
                <a:solidFill>
                  <a:schemeClr val="tx1"/>
                </a:solidFill>
                <a:latin typeface="Century Schoolbook" pitchFamily="18" charset="0"/>
              </a:defRPr>
            </a:lvl5pPr>
            <a:lvl6pPr marL="2514600" indent="-228600" eaLnBrk="0" fontAlgn="base" hangingPunct="0">
              <a:spcBef>
                <a:spcPct val="20000"/>
              </a:spcBef>
              <a:spcAft>
                <a:spcPct val="0"/>
              </a:spcAft>
              <a:buClr>
                <a:srgbClr val="BDCAE9"/>
              </a:buClr>
              <a:buSzPct val="68000"/>
              <a:buFont typeface="Wingdings 2" pitchFamily="18" charset="2"/>
              <a:buChar char=""/>
              <a:defRPr sz="1600">
                <a:solidFill>
                  <a:schemeClr val="tx1"/>
                </a:solidFill>
                <a:latin typeface="Century Schoolbook" pitchFamily="18" charset="0"/>
              </a:defRPr>
            </a:lvl6pPr>
            <a:lvl7pPr marL="2971800" indent="-228600" eaLnBrk="0" fontAlgn="base" hangingPunct="0">
              <a:spcBef>
                <a:spcPct val="20000"/>
              </a:spcBef>
              <a:spcAft>
                <a:spcPct val="0"/>
              </a:spcAft>
              <a:buClr>
                <a:srgbClr val="BDCAE9"/>
              </a:buClr>
              <a:buSzPct val="68000"/>
              <a:buFont typeface="Wingdings 2" pitchFamily="18" charset="2"/>
              <a:buChar char=""/>
              <a:defRPr sz="1600">
                <a:solidFill>
                  <a:schemeClr val="tx1"/>
                </a:solidFill>
                <a:latin typeface="Century Schoolbook" pitchFamily="18" charset="0"/>
              </a:defRPr>
            </a:lvl7pPr>
            <a:lvl8pPr marL="3429000" indent="-228600" eaLnBrk="0" fontAlgn="base" hangingPunct="0">
              <a:spcBef>
                <a:spcPct val="20000"/>
              </a:spcBef>
              <a:spcAft>
                <a:spcPct val="0"/>
              </a:spcAft>
              <a:buClr>
                <a:srgbClr val="BDCAE9"/>
              </a:buClr>
              <a:buSzPct val="68000"/>
              <a:buFont typeface="Wingdings 2" pitchFamily="18" charset="2"/>
              <a:buChar char=""/>
              <a:defRPr sz="1600">
                <a:solidFill>
                  <a:schemeClr val="tx1"/>
                </a:solidFill>
                <a:latin typeface="Century Schoolbook" pitchFamily="18" charset="0"/>
              </a:defRPr>
            </a:lvl8pPr>
            <a:lvl9pPr marL="3886200" indent="-228600" eaLnBrk="0" fontAlgn="base" hangingPunct="0">
              <a:spcBef>
                <a:spcPct val="20000"/>
              </a:spcBef>
              <a:spcAft>
                <a:spcPct val="0"/>
              </a:spcAft>
              <a:buClr>
                <a:srgbClr val="BDCAE9"/>
              </a:buClr>
              <a:buSzPct val="68000"/>
              <a:buFont typeface="Wingdings 2" pitchFamily="18" charset="2"/>
              <a:buChar char=""/>
              <a:defRPr sz="1600">
                <a:solidFill>
                  <a:schemeClr val="tx1"/>
                </a:solidFill>
                <a:latin typeface="Century Schoolbook" pitchFamily="18" charset="0"/>
              </a:defRPr>
            </a:lvl9pPr>
          </a:lstStyle>
          <a:p>
            <a:pPr algn="r" eaLnBrk="1" hangingPunct="1">
              <a:spcBef>
                <a:spcPct val="0"/>
              </a:spcBef>
              <a:buClrTx/>
              <a:buSzTx/>
              <a:buFontTx/>
              <a:buNone/>
            </a:pPr>
            <a:r>
              <a:rPr lang="en-US" altLang="en-US" sz="1400" dirty="0">
                <a:solidFill>
                  <a:prstClr val="black"/>
                </a:solidFill>
                <a:latin typeface="Arial" charset="0"/>
              </a:rPr>
              <a:t>MA Houston Towers, </a:t>
            </a:r>
            <a:r>
              <a:rPr lang="en-US" altLang="en-US" sz="1400" dirty="0" smtClean="0">
                <a:solidFill>
                  <a:prstClr val="black"/>
                </a:solidFill>
                <a:latin typeface="Arial" charset="0"/>
              </a:rPr>
              <a:t>Muskegon Heights</a:t>
            </a:r>
            <a:endParaRPr lang="en-US" altLang="en-US" sz="1400" dirty="0">
              <a:solidFill>
                <a:prstClr val="black"/>
              </a:solidFill>
              <a:latin typeface="Arial" charset="0"/>
            </a:endParaRPr>
          </a:p>
        </p:txBody>
      </p:sp>
      <p:pic>
        <p:nvPicPr>
          <p:cNvPr id="10" name="Picture 9"/>
          <p:cNvPicPr>
            <a:picLocks noChangeAspect="1"/>
          </p:cNvPicPr>
          <p:nvPr/>
        </p:nvPicPr>
        <p:blipFill>
          <a:blip r:embed="rId5"/>
          <a:stretch>
            <a:fillRect/>
          </a:stretch>
        </p:blipFill>
        <p:spPr>
          <a:xfrm>
            <a:off x="7558400" y="152401"/>
            <a:ext cx="1359877" cy="762000"/>
          </a:xfrm>
          <a:prstGeom prst="rect">
            <a:avLst/>
          </a:prstGeom>
        </p:spPr>
      </p:pic>
    </p:spTree>
    <p:extLst>
      <p:ext uri="{BB962C8B-B14F-4D97-AF65-F5344CB8AC3E}">
        <p14:creationId xmlns:p14="http://schemas.microsoft.com/office/powerpoint/2010/main" val="1208905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86200" y="1371600"/>
            <a:ext cx="4452365" cy="5018086"/>
          </a:xfrm>
        </p:spPr>
        <p:txBody>
          <a:bodyPr anchor="t" anchorCtr="0">
            <a:normAutofit/>
          </a:bodyPr>
          <a:lstStyle/>
          <a:p>
            <a:pPr>
              <a:spcBef>
                <a:spcPts val="0"/>
              </a:spcBef>
              <a:spcAft>
                <a:spcPts val="2400"/>
              </a:spcAft>
              <a:buClr>
                <a:schemeClr val="tx1">
                  <a:lumMod val="65000"/>
                  <a:lumOff val="35000"/>
                </a:schemeClr>
              </a:buClr>
            </a:pPr>
            <a:r>
              <a:rPr lang="en-US" sz="2800" dirty="0">
                <a:latin typeface="Calibri" panose="020F0502020204030204" pitchFamily="34" charset="0"/>
                <a:cs typeface="Arial" panose="020B0604020202020204" pitchFamily="34" charset="0"/>
              </a:rPr>
              <a:t>Approve brownfield plans and TIF requests</a:t>
            </a:r>
          </a:p>
          <a:p>
            <a:pPr>
              <a:spcBef>
                <a:spcPts val="0"/>
              </a:spcBef>
              <a:spcAft>
                <a:spcPts val="2400"/>
              </a:spcAft>
              <a:buClr>
                <a:schemeClr val="tx1">
                  <a:lumMod val="65000"/>
                  <a:lumOff val="35000"/>
                </a:schemeClr>
              </a:buClr>
            </a:pPr>
            <a:r>
              <a:rPr lang="en-US" sz="2800" dirty="0">
                <a:latin typeface="Calibri" panose="020F0502020204030204" pitchFamily="34" charset="0"/>
                <a:cs typeface="Arial" panose="020B0604020202020204" pitchFamily="34" charset="0"/>
              </a:rPr>
              <a:t>Authorize </a:t>
            </a:r>
            <a:r>
              <a:rPr lang="en-US" sz="2800" dirty="0" smtClean="0">
                <a:latin typeface="Calibri" panose="020F0502020204030204" pitchFamily="34" charset="0"/>
                <a:cs typeface="Arial" panose="020B0604020202020204" pitchFamily="34" charset="0"/>
              </a:rPr>
              <a:t>TIF capture</a:t>
            </a:r>
            <a:endParaRPr lang="en-US" sz="2800" dirty="0">
              <a:latin typeface="Calibri" panose="020F0502020204030204" pitchFamily="34" charset="0"/>
              <a:cs typeface="Arial" panose="020B0604020202020204" pitchFamily="34" charset="0"/>
            </a:endParaRPr>
          </a:p>
          <a:p>
            <a:pPr>
              <a:spcBef>
                <a:spcPts val="0"/>
              </a:spcBef>
              <a:spcAft>
                <a:spcPts val="2400"/>
              </a:spcAft>
              <a:buClr>
                <a:srgbClr val="000000">
                  <a:lumMod val="65000"/>
                  <a:lumOff val="35000"/>
                </a:srgbClr>
              </a:buClr>
            </a:pPr>
            <a:r>
              <a:rPr lang="en-US" sz="2800" dirty="0" smtClean="0">
                <a:solidFill>
                  <a:srgbClr val="000000">
                    <a:lumMod val="65000"/>
                    <a:lumOff val="35000"/>
                  </a:srgbClr>
                </a:solidFill>
                <a:latin typeface="Calibri" panose="020F0502020204030204" pitchFamily="34" charset="0"/>
                <a:cs typeface="Arial" panose="020B0604020202020204" pitchFamily="34" charset="0"/>
              </a:rPr>
              <a:t>Set </a:t>
            </a:r>
            <a:r>
              <a:rPr lang="en-US" sz="2800" dirty="0">
                <a:solidFill>
                  <a:srgbClr val="000000">
                    <a:lumMod val="65000"/>
                    <a:lumOff val="35000"/>
                  </a:srgbClr>
                </a:solidFill>
                <a:latin typeface="Calibri" panose="020F0502020204030204" pitchFamily="34" charset="0"/>
                <a:cs typeface="Arial" panose="020B0604020202020204" pitchFamily="34" charset="0"/>
              </a:rPr>
              <a:t>maximum amount that can be </a:t>
            </a:r>
            <a:r>
              <a:rPr lang="en-US" sz="2800" dirty="0" smtClean="0">
                <a:solidFill>
                  <a:srgbClr val="000000">
                    <a:lumMod val="65000"/>
                    <a:lumOff val="35000"/>
                  </a:srgbClr>
                </a:solidFill>
                <a:latin typeface="Calibri" panose="020F0502020204030204" pitchFamily="34" charset="0"/>
                <a:cs typeface="Arial" panose="020B0604020202020204" pitchFamily="34" charset="0"/>
              </a:rPr>
              <a:t>captured</a:t>
            </a:r>
          </a:p>
          <a:p>
            <a:pPr>
              <a:spcBef>
                <a:spcPts val="0"/>
              </a:spcBef>
              <a:spcAft>
                <a:spcPts val="2400"/>
              </a:spcAft>
              <a:buClr>
                <a:srgbClr val="000000">
                  <a:lumMod val="65000"/>
                  <a:lumOff val="35000"/>
                </a:srgbClr>
              </a:buClr>
            </a:pPr>
            <a:r>
              <a:rPr lang="en-US" sz="2800" dirty="0" smtClean="0">
                <a:latin typeface="Calibri" panose="020F0502020204030204" pitchFamily="34" charset="0"/>
                <a:cs typeface="Arial" panose="020B0604020202020204" pitchFamily="34" charset="0"/>
              </a:rPr>
              <a:t>Apply </a:t>
            </a:r>
            <a:r>
              <a:rPr lang="en-US" sz="2800" dirty="0">
                <a:latin typeface="Calibri" panose="020F0502020204030204" pitchFamily="34" charset="0"/>
                <a:cs typeface="Arial" panose="020B0604020202020204" pitchFamily="34" charset="0"/>
              </a:rPr>
              <a:t>for grants and loans</a:t>
            </a:r>
          </a:p>
          <a:p>
            <a:pPr marL="0" indent="0">
              <a:buClr>
                <a:schemeClr val="tx1">
                  <a:lumMod val="65000"/>
                  <a:lumOff val="35000"/>
                </a:schemeClr>
              </a:buClr>
              <a:buNone/>
            </a:pPr>
            <a:r>
              <a:rPr lang="en-US" sz="2800" dirty="0" smtClean="0">
                <a:latin typeface="Calibri" panose="020F0502020204030204" pitchFamily="34" charset="0"/>
                <a:cs typeface="Arial" panose="020B0604020202020204" pitchFamily="34" charset="0"/>
              </a:rPr>
              <a:t>And more!</a:t>
            </a:r>
            <a:endParaRPr lang="en-US" sz="2800" dirty="0">
              <a:latin typeface="Calibri" panose="020F0502020204030204" pitchFamily="34" charset="0"/>
              <a:cs typeface="Arial" panose="020B0604020202020204" pitchFamily="34" charset="0"/>
            </a:endParaRPr>
          </a:p>
          <a:p>
            <a:pPr lvl="0">
              <a:spcBef>
                <a:spcPts val="0"/>
              </a:spcBef>
              <a:spcAft>
                <a:spcPts val="2400"/>
              </a:spcAft>
              <a:buClr>
                <a:srgbClr val="000000">
                  <a:lumMod val="65000"/>
                  <a:lumOff val="35000"/>
                </a:srgbClr>
              </a:buClr>
              <a:buFont typeface="Arial" panose="020B0604020202020204" pitchFamily="34" charset="0"/>
              <a:buChar char="•"/>
            </a:pPr>
            <a:endParaRPr lang="en-US" sz="2800" dirty="0" smtClean="0">
              <a:solidFill>
                <a:srgbClr val="000000">
                  <a:lumMod val="65000"/>
                  <a:lumOff val="35000"/>
                </a:srgbClr>
              </a:solidFill>
              <a:latin typeface="Calibri" panose="020F0502020204030204" pitchFamily="34" charset="0"/>
              <a:cs typeface="Arial" panose="020B0604020202020204" pitchFamily="34" charset="0"/>
            </a:endParaRPr>
          </a:p>
          <a:p>
            <a:pPr>
              <a:spcBef>
                <a:spcPts val="0"/>
              </a:spcBef>
              <a:spcAft>
                <a:spcPts val="2400"/>
              </a:spcAft>
            </a:pPr>
            <a:endParaRPr lang="en-US" sz="2800" dirty="0"/>
          </a:p>
        </p:txBody>
      </p:sp>
      <p:sp>
        <p:nvSpPr>
          <p:cNvPr id="5" name="Rectangle 4"/>
          <p:cNvSpPr/>
          <p:nvPr/>
        </p:nvSpPr>
        <p:spPr>
          <a:xfrm>
            <a:off x="0" y="34355"/>
            <a:ext cx="5715000" cy="707886"/>
          </a:xfrm>
          <a:prstGeom prst="rect">
            <a:avLst/>
          </a:prstGeom>
        </p:spPr>
        <p:txBody>
          <a:bodyPr wrap="square">
            <a:spAutoFit/>
          </a:bodyPr>
          <a:lstStyle/>
          <a:p>
            <a:r>
              <a:rPr lang="en-US" sz="4000" b="1" spc="-60" dirty="0">
                <a:solidFill>
                  <a:srgbClr val="002060"/>
                </a:solidFill>
                <a:latin typeface="Calibri" panose="020F0502020204030204" pitchFamily="34" charset="0"/>
                <a:ea typeface="+mj-ea"/>
                <a:cs typeface="Arial" panose="020B0604020202020204" pitchFamily="34" charset="0"/>
              </a:rPr>
              <a:t>What </a:t>
            </a:r>
            <a:r>
              <a:rPr lang="en-US" sz="4000" b="1" spc="-60" dirty="0" smtClean="0">
                <a:solidFill>
                  <a:srgbClr val="002060"/>
                </a:solidFill>
                <a:latin typeface="Calibri" panose="020F0502020204030204" pitchFamily="34" charset="0"/>
                <a:ea typeface="+mj-ea"/>
                <a:cs typeface="Arial" panose="020B0604020202020204" pitchFamily="34" charset="0"/>
              </a:rPr>
              <a:t>can a BRA do?</a:t>
            </a:r>
            <a:endParaRPr lang="en-US" dirty="0"/>
          </a:p>
        </p:txBody>
      </p:sp>
      <p:pic>
        <p:nvPicPr>
          <p:cNvPr id="6" name="Picture 5"/>
          <p:cNvPicPr>
            <a:picLocks noChangeAspect="1"/>
          </p:cNvPicPr>
          <p:nvPr/>
        </p:nvPicPr>
        <p:blipFill>
          <a:blip r:embed="rId3"/>
          <a:stretch>
            <a:fillRect/>
          </a:stretch>
        </p:blipFill>
        <p:spPr>
          <a:xfrm>
            <a:off x="7467600" y="96976"/>
            <a:ext cx="1359877" cy="762000"/>
          </a:xfrm>
          <a:prstGeom prst="rect">
            <a:avLst/>
          </a:prstGeom>
        </p:spPr>
      </p:pic>
      <p:pic>
        <p:nvPicPr>
          <p:cNvPr id="13314"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b="13149"/>
          <a:stretch/>
        </p:blipFill>
        <p:spPr bwMode="auto">
          <a:xfrm>
            <a:off x="76200" y="2057400"/>
            <a:ext cx="3274664" cy="2053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16092" t="16192" r="5915"/>
          <a:stretch/>
        </p:blipFill>
        <p:spPr bwMode="auto">
          <a:xfrm>
            <a:off x="76200" y="4105304"/>
            <a:ext cx="3676055" cy="2284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6465104"/>
            <a:ext cx="2791726" cy="369332"/>
          </a:xfrm>
          <a:prstGeom prst="rect">
            <a:avLst/>
          </a:prstGeom>
          <a:noFill/>
        </p:spPr>
        <p:txBody>
          <a:bodyPr wrap="none" rtlCol="0">
            <a:spAutoFit/>
          </a:bodyPr>
          <a:lstStyle/>
          <a:p>
            <a:r>
              <a:rPr lang="en-US" dirty="0" smtClean="0">
                <a:latin typeface="Calibri" panose="020F0502020204030204" pitchFamily="34" charset="0"/>
              </a:rPr>
              <a:t>Citizens Bank, Traverse City</a:t>
            </a:r>
            <a:endParaRPr lang="en-US" dirty="0">
              <a:latin typeface="Calibri" panose="020F0502020204030204" pitchFamily="34" charset="0"/>
            </a:endParaRPr>
          </a:p>
        </p:txBody>
      </p:sp>
    </p:spTree>
    <p:extLst>
      <p:ext uri="{BB962C8B-B14F-4D97-AF65-F5344CB8AC3E}">
        <p14:creationId xmlns:p14="http://schemas.microsoft.com/office/powerpoint/2010/main" val="13533058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6248400" cy="1143000"/>
          </a:xfrm>
        </p:spPr>
        <p:txBody>
          <a:bodyPr>
            <a:noAutofit/>
          </a:bodyPr>
          <a:lstStyle/>
          <a:p>
            <a:r>
              <a:rPr lang="en-US" sz="4000" b="1" dirty="0" smtClean="0">
                <a:solidFill>
                  <a:srgbClr val="002060"/>
                </a:solidFill>
                <a:latin typeface="Calibri" panose="020F0502020204030204" pitchFamily="34" charset="0"/>
                <a:cs typeface="Arial" panose="020B0604020202020204" pitchFamily="34" charset="0"/>
              </a:rPr>
              <a:t>What else can a BRA do?</a:t>
            </a:r>
            <a:br>
              <a:rPr lang="en-US" sz="4000" b="1" dirty="0" smtClean="0">
                <a:solidFill>
                  <a:srgbClr val="002060"/>
                </a:solidFill>
                <a:latin typeface="Calibri" panose="020F0502020204030204" pitchFamily="34" charset="0"/>
                <a:cs typeface="Arial" panose="020B0604020202020204" pitchFamily="34" charset="0"/>
              </a:rPr>
            </a:br>
            <a:r>
              <a:rPr lang="en-US" sz="4000" b="1" dirty="0" smtClean="0">
                <a:solidFill>
                  <a:srgbClr val="002060"/>
                </a:solidFill>
                <a:latin typeface="Calibri" panose="020F0502020204030204" pitchFamily="34" charset="0"/>
                <a:cs typeface="Arial" panose="020B0604020202020204" pitchFamily="34" charset="0"/>
              </a:rPr>
              <a:t>LSRRF</a:t>
            </a:r>
            <a:endParaRPr lang="en-US" sz="4000" b="1" dirty="0">
              <a:solidFill>
                <a:srgbClr val="002060"/>
              </a:solidFill>
              <a:latin typeface="Calibri" panose="020F0502020204030204" pitchFamily="34" charset="0"/>
              <a:cs typeface="Arial" panose="020B0604020202020204" pitchFamily="34" charset="0"/>
            </a:endParaRPr>
          </a:p>
        </p:txBody>
      </p:sp>
      <p:sp>
        <p:nvSpPr>
          <p:cNvPr id="3" name="Content Placeholder 2"/>
          <p:cNvSpPr>
            <a:spLocks noGrp="1"/>
          </p:cNvSpPr>
          <p:nvPr>
            <p:ph sz="half" idx="1"/>
          </p:nvPr>
        </p:nvSpPr>
        <p:spPr>
          <a:xfrm>
            <a:off x="4419600" y="1600200"/>
            <a:ext cx="4495800" cy="5257800"/>
          </a:xfrm>
        </p:spPr>
        <p:txBody>
          <a:bodyPr anchor="t" anchorCtr="0">
            <a:noAutofit/>
          </a:bodyPr>
          <a:lstStyle/>
          <a:p>
            <a:pPr marL="0" indent="0">
              <a:buNone/>
            </a:pPr>
            <a:endParaRPr lang="en-US" sz="2800" dirty="0"/>
          </a:p>
          <a:p>
            <a:pPr marL="0" indent="0">
              <a:buNone/>
            </a:pPr>
            <a:endParaRPr lang="en-US" sz="2800" dirty="0"/>
          </a:p>
        </p:txBody>
      </p:sp>
      <p:pic>
        <p:nvPicPr>
          <p:cNvPr id="7" name="Picture 6"/>
          <p:cNvPicPr>
            <a:picLocks noChangeAspect="1"/>
          </p:cNvPicPr>
          <p:nvPr/>
        </p:nvPicPr>
        <p:blipFill>
          <a:blip r:embed="rId3"/>
          <a:stretch>
            <a:fillRect/>
          </a:stretch>
        </p:blipFill>
        <p:spPr>
          <a:xfrm>
            <a:off x="228600" y="1478335"/>
            <a:ext cx="3862708" cy="4940200"/>
          </a:xfrm>
          <a:prstGeom prst="rect">
            <a:avLst/>
          </a:prstGeom>
        </p:spPr>
      </p:pic>
      <p:pic>
        <p:nvPicPr>
          <p:cNvPr id="8" name="Picture 7"/>
          <p:cNvPicPr>
            <a:picLocks noChangeAspect="1"/>
          </p:cNvPicPr>
          <p:nvPr/>
        </p:nvPicPr>
        <p:blipFill>
          <a:blip r:embed="rId4"/>
          <a:stretch>
            <a:fillRect/>
          </a:stretch>
        </p:blipFill>
        <p:spPr>
          <a:xfrm>
            <a:off x="540074" y="6423816"/>
            <a:ext cx="3627434" cy="377985"/>
          </a:xfrm>
          <a:prstGeom prst="rect">
            <a:avLst/>
          </a:prstGeom>
        </p:spPr>
      </p:pic>
      <p:pic>
        <p:nvPicPr>
          <p:cNvPr id="10" name="Picture 9"/>
          <p:cNvPicPr>
            <a:picLocks noChangeAspect="1"/>
          </p:cNvPicPr>
          <p:nvPr/>
        </p:nvPicPr>
        <p:blipFill>
          <a:blip r:embed="rId5"/>
          <a:stretch>
            <a:fillRect/>
          </a:stretch>
        </p:blipFill>
        <p:spPr>
          <a:xfrm>
            <a:off x="7558400" y="152401"/>
            <a:ext cx="1359877" cy="762000"/>
          </a:xfrm>
          <a:prstGeom prst="rect">
            <a:avLst/>
          </a:prstGeom>
        </p:spPr>
      </p:pic>
      <p:sp>
        <p:nvSpPr>
          <p:cNvPr id="4" name="Rectangle 3"/>
          <p:cNvSpPr/>
          <p:nvPr/>
        </p:nvSpPr>
        <p:spPr>
          <a:xfrm>
            <a:off x="4346277" y="1828800"/>
            <a:ext cx="3578523" cy="480131"/>
          </a:xfrm>
          <a:prstGeom prst="rect">
            <a:avLst/>
          </a:prstGeom>
        </p:spPr>
        <p:txBody>
          <a:bodyPr wrap="square">
            <a:spAutoFit/>
          </a:bodyPr>
          <a:lstStyle/>
          <a:p>
            <a:pPr lvl="0" defTabSz="914400">
              <a:lnSpc>
                <a:spcPct val="90000"/>
              </a:lnSpc>
              <a:spcAft>
                <a:spcPts val="2400"/>
              </a:spcAft>
              <a:buClr>
                <a:srgbClr val="40BAD2"/>
              </a:buClr>
            </a:pPr>
            <a:r>
              <a:rPr lang="en-US" sz="2800" dirty="0" smtClean="0">
                <a:solidFill>
                  <a:srgbClr val="000000">
                    <a:lumMod val="65000"/>
                    <a:lumOff val="35000"/>
                  </a:srgbClr>
                </a:solidFill>
                <a:latin typeface="Calibri" panose="020F0502020204030204" pitchFamily="34" charset="0"/>
                <a:cs typeface="Arial" panose="020B0604020202020204" pitchFamily="34" charset="0"/>
              </a:rPr>
              <a:t> </a:t>
            </a:r>
            <a:endParaRPr lang="en-US" sz="2800" dirty="0">
              <a:solidFill>
                <a:srgbClr val="000000">
                  <a:lumMod val="65000"/>
                  <a:lumOff val="35000"/>
                </a:srgbClr>
              </a:solidFill>
              <a:latin typeface="Calibri" panose="020F0502020204030204" pitchFamily="34" charset="0"/>
              <a:cs typeface="Arial" panose="020B0604020202020204" pitchFamily="34" charset="0"/>
            </a:endParaRPr>
          </a:p>
        </p:txBody>
      </p:sp>
      <p:sp>
        <p:nvSpPr>
          <p:cNvPr id="5" name="Rectangle 4"/>
          <p:cNvSpPr/>
          <p:nvPr/>
        </p:nvSpPr>
        <p:spPr>
          <a:xfrm>
            <a:off x="4346277" y="1657298"/>
            <a:ext cx="4572000" cy="3539430"/>
          </a:xfrm>
          <a:prstGeom prst="rect">
            <a:avLst/>
          </a:prstGeom>
        </p:spPr>
        <p:txBody>
          <a:bodyPr>
            <a:spAutoFit/>
          </a:bodyPr>
          <a:lstStyle/>
          <a:p>
            <a:pPr marL="457200" lvl="0" indent="-457200">
              <a:buFont typeface="Arial" panose="020B0604020202020204" pitchFamily="34" charset="0"/>
              <a:buChar char="•"/>
            </a:pPr>
            <a:r>
              <a:rPr lang="en-US" altLang="en-US" sz="2800" dirty="0" smtClean="0">
                <a:solidFill>
                  <a:schemeClr val="bg2">
                    <a:lumMod val="50000"/>
                  </a:schemeClr>
                </a:solidFill>
                <a:latin typeface="Calibri" panose="020F0502020204030204" pitchFamily="34" charset="0"/>
              </a:rPr>
              <a:t>Establish a </a:t>
            </a:r>
            <a:r>
              <a:rPr lang="en-US" altLang="en-US" sz="2800" dirty="0">
                <a:solidFill>
                  <a:schemeClr val="bg2">
                    <a:lumMod val="50000"/>
                  </a:schemeClr>
                </a:solidFill>
                <a:latin typeface="Calibri" panose="020F0502020204030204" pitchFamily="34" charset="0"/>
              </a:rPr>
              <a:t>Local Site Remediation </a:t>
            </a:r>
            <a:r>
              <a:rPr lang="en-US" altLang="en-US" sz="2800" dirty="0" smtClean="0">
                <a:solidFill>
                  <a:schemeClr val="bg2">
                    <a:lumMod val="50000"/>
                  </a:schemeClr>
                </a:solidFill>
                <a:latin typeface="Calibri" panose="020F0502020204030204" pitchFamily="34" charset="0"/>
              </a:rPr>
              <a:t>Revolving Fund</a:t>
            </a:r>
          </a:p>
          <a:p>
            <a:pPr marL="457200" lvl="0" indent="-457200">
              <a:buFont typeface="Arial" panose="020B0604020202020204" pitchFamily="34" charset="0"/>
              <a:buChar char="•"/>
            </a:pPr>
            <a:endParaRPr lang="en-US" altLang="en-US" sz="2800" dirty="0">
              <a:solidFill>
                <a:schemeClr val="bg2">
                  <a:lumMod val="50000"/>
                </a:schemeClr>
              </a:solidFill>
              <a:latin typeface="Calibri" panose="020F0502020204030204" pitchFamily="34" charset="0"/>
            </a:endParaRPr>
          </a:p>
          <a:p>
            <a:pPr marL="457200" lvl="0" indent="-457200">
              <a:buFont typeface="Arial" panose="020B0604020202020204" pitchFamily="34" charset="0"/>
              <a:buChar char="•"/>
            </a:pPr>
            <a:r>
              <a:rPr lang="en-US" altLang="en-US" sz="2800" dirty="0" smtClean="0">
                <a:solidFill>
                  <a:schemeClr val="bg2">
                    <a:lumMod val="50000"/>
                  </a:schemeClr>
                </a:solidFill>
                <a:latin typeface="Calibri" panose="020F0502020204030204" pitchFamily="34" charset="0"/>
              </a:rPr>
              <a:t>Collect </a:t>
            </a:r>
            <a:r>
              <a:rPr lang="en-US" altLang="en-US" sz="2800" u="sng" dirty="0" smtClean="0">
                <a:solidFill>
                  <a:schemeClr val="bg2">
                    <a:lumMod val="50000"/>
                  </a:schemeClr>
                </a:solidFill>
                <a:latin typeface="Calibri" panose="020F0502020204030204" pitchFamily="34" charset="0"/>
              </a:rPr>
              <a:t>DEQ</a:t>
            </a:r>
            <a:r>
              <a:rPr lang="en-US" altLang="en-US" sz="2800" dirty="0" smtClean="0">
                <a:solidFill>
                  <a:schemeClr val="bg2">
                    <a:lumMod val="50000"/>
                  </a:schemeClr>
                </a:solidFill>
                <a:latin typeface="Calibri" panose="020F0502020204030204" pitchFamily="34" charset="0"/>
              </a:rPr>
              <a:t> TIF</a:t>
            </a:r>
          </a:p>
          <a:p>
            <a:pPr marL="457200" lvl="0" indent="-457200">
              <a:buFont typeface="Arial" panose="020B0604020202020204" pitchFamily="34" charset="0"/>
              <a:buChar char="•"/>
            </a:pPr>
            <a:endParaRPr lang="en-US" altLang="en-US" sz="2800" dirty="0">
              <a:solidFill>
                <a:schemeClr val="bg2">
                  <a:lumMod val="50000"/>
                </a:schemeClr>
              </a:solidFill>
              <a:latin typeface="Calibri" panose="020F0502020204030204" pitchFamily="34" charset="0"/>
            </a:endParaRPr>
          </a:p>
          <a:p>
            <a:pPr marL="457200" lvl="0" indent="-457200">
              <a:buFont typeface="Arial" panose="020B0604020202020204" pitchFamily="34" charset="0"/>
              <a:buChar char="•"/>
            </a:pPr>
            <a:r>
              <a:rPr lang="en-US" altLang="en-US" sz="2800" dirty="0" smtClean="0">
                <a:solidFill>
                  <a:schemeClr val="bg2">
                    <a:lumMod val="50000"/>
                  </a:schemeClr>
                </a:solidFill>
                <a:latin typeface="Calibri" panose="020F0502020204030204" pitchFamily="34" charset="0"/>
              </a:rPr>
              <a:t>Fund eligible environmental activities</a:t>
            </a:r>
            <a:endParaRPr lang="en-US" altLang="en-US" sz="2800" dirty="0">
              <a:solidFill>
                <a:schemeClr val="bg2">
                  <a:lumMod val="50000"/>
                </a:schemeClr>
              </a:solidFill>
              <a:latin typeface="Calibri" panose="020F0502020204030204" pitchFamily="34" charset="0"/>
            </a:endParaRPr>
          </a:p>
        </p:txBody>
      </p:sp>
    </p:spTree>
    <p:extLst>
      <p:ext uri="{BB962C8B-B14F-4D97-AF65-F5344CB8AC3E}">
        <p14:creationId xmlns:p14="http://schemas.microsoft.com/office/powerpoint/2010/main" val="38486138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518" y="457200"/>
            <a:ext cx="6688282" cy="1143000"/>
          </a:xfrm>
        </p:spPr>
        <p:txBody>
          <a:bodyPr>
            <a:noAutofit/>
          </a:bodyPr>
          <a:lstStyle/>
          <a:p>
            <a:pPr lvl="0"/>
            <a:r>
              <a:rPr lang="en-US" sz="4000" b="1" dirty="0" smtClean="0">
                <a:solidFill>
                  <a:srgbClr val="002060"/>
                </a:solidFill>
                <a:latin typeface="Calibri" panose="020F0502020204030204" pitchFamily="34" charset="0"/>
                <a:cs typeface="Arial" panose="020B0604020202020204" pitchFamily="34" charset="0"/>
              </a:rPr>
              <a:t>What property is </a:t>
            </a:r>
            <a:r>
              <a:rPr lang="en-US" sz="4000" b="1" dirty="0">
                <a:solidFill>
                  <a:srgbClr val="002060"/>
                </a:solidFill>
                <a:latin typeface="Calibri" panose="020F0502020204030204" pitchFamily="34" charset="0"/>
                <a:cs typeface="Arial" panose="020B0604020202020204" pitchFamily="34" charset="0"/>
              </a:rPr>
              <a:t>eligible for brownfield TIF?</a:t>
            </a:r>
            <a:r>
              <a:rPr lang="en-US" sz="6600" dirty="0">
                <a:solidFill>
                  <a:srgbClr val="002060"/>
                </a:solidFill>
                <a:latin typeface="Arial" panose="020B0604020202020204" pitchFamily="34" charset="0"/>
                <a:cs typeface="Arial" panose="020B0604020202020204" pitchFamily="34" charset="0"/>
              </a:rPr>
              <a:t/>
            </a:r>
            <a:br>
              <a:rPr lang="en-US" sz="6600" dirty="0">
                <a:solidFill>
                  <a:srgbClr val="002060"/>
                </a:solidFill>
                <a:latin typeface="Arial" panose="020B0604020202020204" pitchFamily="34" charset="0"/>
                <a:cs typeface="Arial" panose="020B0604020202020204" pitchFamily="34" charset="0"/>
              </a:rPr>
            </a:br>
            <a:endParaRPr lang="en-US" sz="4000"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228600" y="1600200"/>
            <a:ext cx="7772400" cy="1219200"/>
          </a:xfrm>
        </p:spPr>
        <p:txBody>
          <a:bodyPr>
            <a:noAutofit/>
          </a:bodyPr>
          <a:lstStyle/>
          <a:p>
            <a:pPr marL="0" lvl="0" indent="0">
              <a:buNone/>
            </a:pPr>
            <a:r>
              <a:rPr lang="en-US" sz="2800" b="1" dirty="0" smtClean="0">
                <a:solidFill>
                  <a:schemeClr val="bg2">
                    <a:lumMod val="50000"/>
                  </a:schemeClr>
                </a:solidFill>
                <a:latin typeface="Calibri" panose="020F0502020204030204" pitchFamily="34" charset="0"/>
                <a:cs typeface="Arial" panose="020B0604020202020204" pitchFamily="34" charset="0"/>
              </a:rPr>
              <a:t>Property </a:t>
            </a:r>
            <a:r>
              <a:rPr lang="en-US" sz="2800" b="1" dirty="0">
                <a:solidFill>
                  <a:schemeClr val="bg2">
                    <a:lumMod val="50000"/>
                  </a:schemeClr>
                </a:solidFill>
                <a:latin typeface="Calibri" panose="020F0502020204030204" pitchFamily="34" charset="0"/>
                <a:cs typeface="Arial" panose="020B0604020202020204" pitchFamily="34" charset="0"/>
              </a:rPr>
              <a:t>that </a:t>
            </a:r>
            <a:r>
              <a:rPr lang="en-US" sz="2800" b="1" dirty="0" smtClean="0">
                <a:solidFill>
                  <a:schemeClr val="bg2">
                    <a:lumMod val="50000"/>
                  </a:schemeClr>
                </a:solidFill>
                <a:latin typeface="Calibri" panose="020F0502020204030204" pitchFamily="34" charset="0"/>
                <a:cs typeface="Arial" panose="020B0604020202020204" pitchFamily="34" charset="0"/>
              </a:rPr>
              <a:t>is contaminated </a:t>
            </a:r>
            <a:r>
              <a:rPr lang="en-US" sz="2800" b="1" dirty="0">
                <a:solidFill>
                  <a:schemeClr val="bg2">
                    <a:lumMod val="50000"/>
                  </a:schemeClr>
                </a:solidFill>
                <a:latin typeface="Calibri" panose="020F0502020204030204" pitchFamily="34" charset="0"/>
                <a:cs typeface="Arial" panose="020B0604020202020204" pitchFamily="34" charset="0"/>
              </a:rPr>
              <a:t>above state </a:t>
            </a:r>
            <a:r>
              <a:rPr lang="en-US" sz="2800" b="1" dirty="0" smtClean="0">
                <a:solidFill>
                  <a:schemeClr val="bg2">
                    <a:lumMod val="50000"/>
                  </a:schemeClr>
                </a:solidFill>
                <a:latin typeface="Calibri" panose="020F0502020204030204" pitchFamily="34" charset="0"/>
                <a:cs typeface="Arial" panose="020B0604020202020204" pitchFamily="34" charset="0"/>
              </a:rPr>
              <a:t>criteria: </a:t>
            </a:r>
            <a:endParaRPr lang="en-US" sz="2800" b="1" dirty="0">
              <a:solidFill>
                <a:schemeClr val="bg2">
                  <a:lumMod val="50000"/>
                </a:schemeClr>
              </a:solidFill>
              <a:latin typeface="Calibri" panose="020F0502020204030204" pitchFamily="34" charset="0"/>
              <a:cs typeface="Arial" panose="020B0604020202020204" pitchFamily="34" charset="0"/>
            </a:endParaRPr>
          </a:p>
          <a:p>
            <a:endParaRPr lang="en-US" sz="2800" dirty="0" smtClean="0"/>
          </a:p>
        </p:txBody>
      </p:sp>
      <p:pic>
        <p:nvPicPr>
          <p:cNvPr id="8" name="Picture 7"/>
          <p:cNvPicPr>
            <a:picLocks noChangeAspect="1"/>
          </p:cNvPicPr>
          <p:nvPr/>
        </p:nvPicPr>
        <p:blipFill>
          <a:blip r:embed="rId3"/>
          <a:stretch>
            <a:fillRect/>
          </a:stretch>
        </p:blipFill>
        <p:spPr>
          <a:xfrm>
            <a:off x="7558400" y="152401"/>
            <a:ext cx="1359877" cy="762000"/>
          </a:xfrm>
          <a:prstGeom prst="rect">
            <a:avLst/>
          </a:prstGeom>
        </p:spPr>
      </p:pic>
      <p:pic>
        <p:nvPicPr>
          <p:cNvPr id="15362" name="Picture 2" descr="T:\___Executive Section\BRU\Brownfields 2 Breweries\Arcadia\DSC_7281.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191709" y="2743200"/>
            <a:ext cx="5811798" cy="38745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8600" y="2133600"/>
            <a:ext cx="2868880" cy="2246769"/>
          </a:xfrm>
          <a:prstGeom prst="rect">
            <a:avLst/>
          </a:prstGeom>
        </p:spPr>
        <p:txBody>
          <a:bodyPr wrap="square">
            <a:spAutoFit/>
          </a:bodyPr>
          <a:lstStyle/>
          <a:p>
            <a:pPr>
              <a:buClr>
                <a:schemeClr val="tx1">
                  <a:lumMod val="65000"/>
                  <a:lumOff val="35000"/>
                </a:schemeClr>
              </a:buClr>
            </a:pPr>
            <a:r>
              <a:rPr lang="en-US" sz="2800" dirty="0">
                <a:solidFill>
                  <a:srgbClr val="000000">
                    <a:lumMod val="65000"/>
                    <a:lumOff val="35000"/>
                  </a:srgbClr>
                </a:solidFill>
                <a:latin typeface="Calibri" panose="020F0502020204030204" pitchFamily="34" charset="0"/>
              </a:rPr>
              <a:t>DEQ can approve eligible activities ONLY at contaminated sites</a:t>
            </a:r>
          </a:p>
        </p:txBody>
      </p:sp>
      <p:sp>
        <p:nvSpPr>
          <p:cNvPr id="9" name="TextBox 8"/>
          <p:cNvSpPr txBox="1"/>
          <p:nvPr/>
        </p:nvSpPr>
        <p:spPr>
          <a:xfrm>
            <a:off x="457200" y="6248400"/>
            <a:ext cx="2537361" cy="369332"/>
          </a:xfrm>
          <a:prstGeom prst="rect">
            <a:avLst/>
          </a:prstGeom>
          <a:noFill/>
        </p:spPr>
        <p:txBody>
          <a:bodyPr wrap="none" rtlCol="0">
            <a:spAutoFit/>
          </a:bodyPr>
          <a:lstStyle/>
          <a:p>
            <a:r>
              <a:rPr lang="en-US" dirty="0" smtClean="0"/>
              <a:t>Arcadia Ales, Kalamazoo</a:t>
            </a:r>
            <a:endParaRPr lang="en-US" dirty="0"/>
          </a:p>
        </p:txBody>
      </p:sp>
    </p:spTree>
    <p:extLst>
      <p:ext uri="{BB962C8B-B14F-4D97-AF65-F5344CB8AC3E}">
        <p14:creationId xmlns:p14="http://schemas.microsoft.com/office/powerpoint/2010/main" val="5146489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518" y="457200"/>
            <a:ext cx="6688282" cy="1143000"/>
          </a:xfrm>
        </p:spPr>
        <p:txBody>
          <a:bodyPr>
            <a:noAutofit/>
          </a:bodyPr>
          <a:lstStyle/>
          <a:p>
            <a:pPr lvl="0"/>
            <a:r>
              <a:rPr lang="en-US" sz="4000" b="1" dirty="0" smtClean="0">
                <a:solidFill>
                  <a:srgbClr val="002060"/>
                </a:solidFill>
                <a:latin typeface="Calibri" panose="020F0502020204030204" pitchFamily="34" charset="0"/>
                <a:cs typeface="Arial" panose="020B0604020202020204" pitchFamily="34" charset="0"/>
              </a:rPr>
              <a:t>What property is </a:t>
            </a:r>
            <a:r>
              <a:rPr lang="en-US" sz="4000" b="1" dirty="0">
                <a:solidFill>
                  <a:srgbClr val="002060"/>
                </a:solidFill>
                <a:latin typeface="Calibri" panose="020F0502020204030204" pitchFamily="34" charset="0"/>
                <a:cs typeface="Arial" panose="020B0604020202020204" pitchFamily="34" charset="0"/>
              </a:rPr>
              <a:t>eligible for brownfield TIF?</a:t>
            </a:r>
            <a:r>
              <a:rPr lang="en-US" sz="6600" dirty="0">
                <a:solidFill>
                  <a:srgbClr val="002060"/>
                </a:solidFill>
                <a:latin typeface="Arial" panose="020B0604020202020204" pitchFamily="34" charset="0"/>
                <a:cs typeface="Arial" panose="020B0604020202020204" pitchFamily="34" charset="0"/>
              </a:rPr>
              <a:t/>
            </a:r>
            <a:br>
              <a:rPr lang="en-US" sz="6600" dirty="0">
                <a:solidFill>
                  <a:srgbClr val="002060"/>
                </a:solidFill>
                <a:latin typeface="Arial" panose="020B0604020202020204" pitchFamily="34" charset="0"/>
                <a:cs typeface="Arial" panose="020B0604020202020204" pitchFamily="34" charset="0"/>
              </a:rPr>
            </a:br>
            <a:endParaRPr lang="en-US" sz="4000" dirty="0">
              <a:solidFill>
                <a:srgbClr val="00206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4936240" y="3828025"/>
            <a:ext cx="4035902" cy="3029975"/>
          </a:xfrm>
          <a:prstGeom prst="rect">
            <a:avLst/>
          </a:prstGeom>
        </p:spPr>
      </p:pic>
      <p:sp>
        <p:nvSpPr>
          <p:cNvPr id="3" name="Content Placeholder 2"/>
          <p:cNvSpPr>
            <a:spLocks noGrp="1"/>
          </p:cNvSpPr>
          <p:nvPr>
            <p:ph sz="half" idx="1"/>
          </p:nvPr>
        </p:nvSpPr>
        <p:spPr>
          <a:xfrm>
            <a:off x="304800" y="1600200"/>
            <a:ext cx="7772400" cy="4267200"/>
          </a:xfrm>
        </p:spPr>
        <p:txBody>
          <a:bodyPr>
            <a:noAutofit/>
          </a:bodyPr>
          <a:lstStyle/>
          <a:p>
            <a:pPr marL="0" lvl="0" indent="0">
              <a:buNone/>
            </a:pPr>
            <a:r>
              <a:rPr lang="en-US" sz="2800" b="1" dirty="0" smtClean="0">
                <a:solidFill>
                  <a:srgbClr val="FFC000"/>
                </a:solidFill>
                <a:latin typeface="Calibri" panose="020F0502020204030204" pitchFamily="34" charset="0"/>
                <a:cs typeface="Arial" panose="020B0604020202020204" pitchFamily="34" charset="0"/>
              </a:rPr>
              <a:t>MEDC can approve TIF at property </a:t>
            </a:r>
            <a:r>
              <a:rPr lang="en-US" sz="2800" b="1" dirty="0">
                <a:solidFill>
                  <a:srgbClr val="FFC000"/>
                </a:solidFill>
                <a:latin typeface="Calibri" panose="020F0502020204030204" pitchFamily="34" charset="0"/>
                <a:cs typeface="Arial" panose="020B0604020202020204" pitchFamily="34" charset="0"/>
              </a:rPr>
              <a:t>that </a:t>
            </a:r>
            <a:r>
              <a:rPr lang="en-US" sz="2800" b="1" dirty="0" smtClean="0">
                <a:solidFill>
                  <a:srgbClr val="FFC000"/>
                </a:solidFill>
                <a:latin typeface="Calibri" panose="020F0502020204030204" pitchFamily="34" charset="0"/>
                <a:cs typeface="Arial" panose="020B0604020202020204" pitchFamily="34" charset="0"/>
              </a:rPr>
              <a:t>is:</a:t>
            </a:r>
          </a:p>
          <a:p>
            <a:pPr>
              <a:buClr>
                <a:schemeClr val="tx1">
                  <a:lumMod val="65000"/>
                  <a:lumOff val="35000"/>
                </a:schemeClr>
              </a:buClr>
            </a:pPr>
            <a:r>
              <a:rPr lang="en-US" sz="2800" dirty="0" smtClean="0">
                <a:latin typeface="Calibri" panose="020F0502020204030204" pitchFamily="34" charset="0"/>
                <a:cs typeface="Arial" panose="020B0604020202020204" pitchFamily="34" charset="0"/>
              </a:rPr>
              <a:t>In </a:t>
            </a:r>
            <a:r>
              <a:rPr lang="en-US" sz="2800" dirty="0">
                <a:latin typeface="Calibri" panose="020F0502020204030204" pitchFamily="34" charset="0"/>
                <a:cs typeface="Arial" panose="020B0604020202020204" pitchFamily="34" charset="0"/>
              </a:rPr>
              <a:t>a local historic district or is on State or National </a:t>
            </a:r>
            <a:r>
              <a:rPr lang="en-US" sz="2800" dirty="0" smtClean="0">
                <a:latin typeface="Calibri" panose="020F0502020204030204" pitchFamily="34" charset="0"/>
                <a:cs typeface="Arial" panose="020B0604020202020204" pitchFamily="34" charset="0"/>
              </a:rPr>
              <a:t>Register</a:t>
            </a:r>
          </a:p>
          <a:p>
            <a:pPr>
              <a:buClr>
                <a:schemeClr val="tx1">
                  <a:lumMod val="65000"/>
                  <a:lumOff val="35000"/>
                </a:schemeClr>
              </a:buClr>
            </a:pPr>
            <a:r>
              <a:rPr lang="en-US" sz="2800" dirty="0">
                <a:latin typeface="Calibri" panose="020F0502020204030204" pitchFamily="34" charset="0"/>
                <a:cs typeface="Arial" panose="020B0604020202020204" pitchFamily="34" charset="0"/>
              </a:rPr>
              <a:t>Adjacent or contiguous to eligible property</a:t>
            </a:r>
          </a:p>
          <a:p>
            <a:pPr>
              <a:buClr>
                <a:schemeClr val="tx1">
                  <a:lumMod val="65000"/>
                  <a:lumOff val="35000"/>
                </a:schemeClr>
              </a:buClr>
            </a:pPr>
            <a:r>
              <a:rPr lang="en-US" sz="2800" dirty="0"/>
              <a:t>Land Bank-owned (tax reverted) or Transit Oriented Development property</a:t>
            </a:r>
          </a:p>
          <a:p>
            <a:pPr>
              <a:buClr>
                <a:schemeClr val="tx1">
                  <a:lumMod val="65000"/>
                  <a:lumOff val="35000"/>
                </a:schemeClr>
              </a:buClr>
            </a:pPr>
            <a:r>
              <a:rPr lang="en-US" sz="2800" dirty="0" smtClean="0">
                <a:latin typeface="Calibri" panose="020F0502020204030204" pitchFamily="34" charset="0"/>
                <a:cs typeface="Arial" panose="020B0604020202020204" pitchFamily="34" charset="0"/>
              </a:rPr>
              <a:t>Blighted</a:t>
            </a:r>
          </a:p>
          <a:p>
            <a:pPr>
              <a:buClr>
                <a:schemeClr val="tx1">
                  <a:lumMod val="65000"/>
                  <a:lumOff val="35000"/>
                </a:schemeClr>
              </a:buClr>
            </a:pPr>
            <a:r>
              <a:rPr lang="en-US" sz="2800" dirty="0" smtClean="0">
                <a:latin typeface="Calibri" panose="020F0502020204030204" pitchFamily="34" charset="0"/>
                <a:cs typeface="Arial" panose="020B0604020202020204" pitchFamily="34" charset="0"/>
              </a:rPr>
              <a:t>Functionally Obsolete</a:t>
            </a:r>
          </a:p>
        </p:txBody>
      </p:sp>
      <p:pic>
        <p:nvPicPr>
          <p:cNvPr id="7" name="Picture 6"/>
          <p:cNvPicPr>
            <a:picLocks noChangeAspect="1"/>
          </p:cNvPicPr>
          <p:nvPr/>
        </p:nvPicPr>
        <p:blipFill>
          <a:blip r:embed="rId4"/>
          <a:stretch>
            <a:fillRect/>
          </a:stretch>
        </p:blipFill>
        <p:spPr>
          <a:xfrm>
            <a:off x="2286000" y="6086605"/>
            <a:ext cx="2432515" cy="591363"/>
          </a:xfrm>
          <a:prstGeom prst="rect">
            <a:avLst/>
          </a:prstGeom>
        </p:spPr>
      </p:pic>
      <p:pic>
        <p:nvPicPr>
          <p:cNvPr id="8" name="Picture 7"/>
          <p:cNvPicPr>
            <a:picLocks noChangeAspect="1"/>
          </p:cNvPicPr>
          <p:nvPr/>
        </p:nvPicPr>
        <p:blipFill>
          <a:blip r:embed="rId5"/>
          <a:stretch>
            <a:fillRect/>
          </a:stretch>
        </p:blipFill>
        <p:spPr>
          <a:xfrm>
            <a:off x="7558400" y="152401"/>
            <a:ext cx="1359877" cy="762000"/>
          </a:xfrm>
          <a:prstGeom prst="rect">
            <a:avLst/>
          </a:prstGeom>
        </p:spPr>
      </p:pic>
    </p:spTree>
    <p:extLst>
      <p:ext uri="{BB962C8B-B14F-4D97-AF65-F5344CB8AC3E}">
        <p14:creationId xmlns:p14="http://schemas.microsoft.com/office/powerpoint/2010/main" val="37926797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6248400" cy="1143000"/>
          </a:xfrm>
        </p:spPr>
        <p:txBody>
          <a:bodyPr>
            <a:noAutofit/>
          </a:bodyPr>
          <a:lstStyle/>
          <a:p>
            <a:r>
              <a:rPr lang="en-US" sz="4000" b="1" dirty="0" smtClean="0">
                <a:solidFill>
                  <a:srgbClr val="002060"/>
                </a:solidFill>
                <a:latin typeface="Calibri" panose="020F0502020204030204" pitchFamily="34" charset="0"/>
                <a:cs typeface="Arial" panose="020B0604020202020204" pitchFamily="34" charset="0"/>
              </a:rPr>
              <a:t>What can a BRA do?</a:t>
            </a:r>
            <a:br>
              <a:rPr lang="en-US" sz="4000" b="1" dirty="0" smtClean="0">
                <a:solidFill>
                  <a:srgbClr val="002060"/>
                </a:solidFill>
                <a:latin typeface="Calibri" panose="020F0502020204030204" pitchFamily="34" charset="0"/>
                <a:cs typeface="Arial" panose="020B0604020202020204" pitchFamily="34" charset="0"/>
              </a:rPr>
            </a:br>
            <a:r>
              <a:rPr lang="en-US" sz="4000" b="1" dirty="0" smtClean="0">
                <a:solidFill>
                  <a:srgbClr val="002060"/>
                </a:solidFill>
                <a:latin typeface="Calibri" panose="020F0502020204030204" pitchFamily="34" charset="0"/>
                <a:cs typeface="Arial" panose="020B0604020202020204" pitchFamily="34" charset="0"/>
              </a:rPr>
              <a:t>Preapproved Activities</a:t>
            </a:r>
            <a:endParaRPr lang="en-US" sz="4000" b="1" dirty="0">
              <a:solidFill>
                <a:srgbClr val="002060"/>
              </a:solidFill>
              <a:latin typeface="Calibri" panose="020F0502020204030204" pitchFamily="34" charset="0"/>
              <a:cs typeface="Arial" panose="020B0604020202020204" pitchFamily="34" charset="0"/>
            </a:endParaRPr>
          </a:p>
        </p:txBody>
      </p:sp>
      <p:sp>
        <p:nvSpPr>
          <p:cNvPr id="3" name="Content Placeholder 2"/>
          <p:cNvSpPr>
            <a:spLocks noGrp="1"/>
          </p:cNvSpPr>
          <p:nvPr>
            <p:ph sz="half" idx="1"/>
          </p:nvPr>
        </p:nvSpPr>
        <p:spPr>
          <a:xfrm>
            <a:off x="4038600" y="1600200"/>
            <a:ext cx="4495800" cy="4648200"/>
          </a:xfrm>
        </p:spPr>
        <p:txBody>
          <a:bodyPr anchor="t" anchorCtr="0">
            <a:noAutofit/>
          </a:bodyPr>
          <a:lstStyle/>
          <a:p>
            <a:pPr marL="0" indent="0">
              <a:buClr>
                <a:schemeClr val="tx1">
                  <a:lumMod val="65000"/>
                  <a:lumOff val="35000"/>
                </a:schemeClr>
              </a:buClr>
              <a:buNone/>
            </a:pPr>
            <a:r>
              <a:rPr lang="en-US" altLang="en-US" sz="2800" dirty="0" smtClean="0">
                <a:solidFill>
                  <a:schemeClr val="bg2">
                    <a:lumMod val="50000"/>
                  </a:schemeClr>
                </a:solidFill>
                <a:latin typeface="Calibri" panose="020F0502020204030204" pitchFamily="34" charset="0"/>
              </a:rPr>
              <a:t>Some environmental activities can be reimbursed </a:t>
            </a:r>
            <a:r>
              <a:rPr lang="en-US" altLang="en-US" sz="2800" dirty="0">
                <a:solidFill>
                  <a:schemeClr val="bg2">
                    <a:lumMod val="50000"/>
                  </a:schemeClr>
                </a:solidFill>
                <a:latin typeface="Calibri" panose="020F0502020204030204" pitchFamily="34" charset="0"/>
              </a:rPr>
              <a:t>with state TIF even without DEQ approval.</a:t>
            </a:r>
          </a:p>
          <a:p>
            <a:pPr>
              <a:buClr>
                <a:schemeClr val="tx1">
                  <a:lumMod val="65000"/>
                  <a:lumOff val="35000"/>
                </a:schemeClr>
              </a:buClr>
            </a:pPr>
            <a:r>
              <a:rPr lang="en-US" altLang="en-US" sz="2800" dirty="0" smtClean="0">
                <a:solidFill>
                  <a:schemeClr val="bg2">
                    <a:lumMod val="50000"/>
                  </a:schemeClr>
                </a:solidFill>
                <a:latin typeface="Calibri" panose="020F0502020204030204" pitchFamily="34" charset="0"/>
              </a:rPr>
              <a:t>Site assessments</a:t>
            </a:r>
          </a:p>
          <a:p>
            <a:pPr>
              <a:buClr>
                <a:schemeClr val="tx1">
                  <a:lumMod val="65000"/>
                  <a:lumOff val="35000"/>
                </a:schemeClr>
              </a:buClr>
            </a:pPr>
            <a:r>
              <a:rPr lang="en-US" altLang="en-US" sz="2800" dirty="0" smtClean="0">
                <a:solidFill>
                  <a:schemeClr val="bg2">
                    <a:lumMod val="50000"/>
                  </a:schemeClr>
                </a:solidFill>
                <a:latin typeface="Calibri" panose="020F0502020204030204" pitchFamily="34" charset="0"/>
              </a:rPr>
              <a:t>BEAs </a:t>
            </a:r>
          </a:p>
          <a:p>
            <a:pPr>
              <a:buClr>
                <a:schemeClr val="tx1">
                  <a:lumMod val="65000"/>
                  <a:lumOff val="35000"/>
                </a:schemeClr>
              </a:buClr>
            </a:pPr>
            <a:r>
              <a:rPr lang="en-US" altLang="en-US" sz="2800" dirty="0" smtClean="0">
                <a:solidFill>
                  <a:schemeClr val="bg2">
                    <a:lumMod val="50000"/>
                  </a:schemeClr>
                </a:solidFill>
                <a:latin typeface="Calibri" panose="020F0502020204030204" pitchFamily="34" charset="0"/>
              </a:rPr>
              <a:t>Due </a:t>
            </a:r>
            <a:r>
              <a:rPr lang="en-US" altLang="en-US" sz="2800" smtClean="0">
                <a:solidFill>
                  <a:schemeClr val="bg2">
                    <a:lumMod val="50000"/>
                  </a:schemeClr>
                </a:solidFill>
                <a:latin typeface="Calibri" panose="020F0502020204030204" pitchFamily="34" charset="0"/>
              </a:rPr>
              <a:t>care planning</a:t>
            </a:r>
            <a:endParaRPr lang="en-US" altLang="en-US" sz="2800" dirty="0" smtClean="0">
              <a:solidFill>
                <a:schemeClr val="bg2">
                  <a:lumMod val="50000"/>
                </a:schemeClr>
              </a:solidFill>
              <a:latin typeface="Calibri" panose="020F0502020204030204" pitchFamily="34" charset="0"/>
            </a:endParaRPr>
          </a:p>
        </p:txBody>
      </p:sp>
      <p:pic>
        <p:nvPicPr>
          <p:cNvPr id="10" name="Picture 9"/>
          <p:cNvPicPr>
            <a:picLocks noChangeAspect="1"/>
          </p:cNvPicPr>
          <p:nvPr/>
        </p:nvPicPr>
        <p:blipFill>
          <a:blip r:embed="rId3"/>
          <a:stretch>
            <a:fillRect/>
          </a:stretch>
        </p:blipFill>
        <p:spPr>
          <a:xfrm>
            <a:off x="7558400" y="152401"/>
            <a:ext cx="1359877" cy="762000"/>
          </a:xfrm>
          <a:prstGeom prst="rect">
            <a:avLst/>
          </a:prstGeom>
        </p:spPr>
      </p:pic>
      <p:pic>
        <p:nvPicPr>
          <p:cNvPr id="14338" name="Picture 2" descr="N:\Brownfield GandL Projects\Presentations\Presentations and  documents (for legislators etc)\brass works.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2400" y="1981200"/>
            <a:ext cx="3353019" cy="44724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8244" y="6452103"/>
            <a:ext cx="3473002" cy="369332"/>
          </a:xfrm>
          <a:prstGeom prst="rect">
            <a:avLst/>
          </a:prstGeom>
          <a:noFill/>
        </p:spPr>
        <p:txBody>
          <a:bodyPr wrap="none" rtlCol="0">
            <a:spAutoFit/>
          </a:bodyPr>
          <a:lstStyle/>
          <a:p>
            <a:r>
              <a:rPr lang="en-US" dirty="0" smtClean="0">
                <a:latin typeface="Calibri" panose="020F0502020204030204" pitchFamily="34" charset="0"/>
              </a:rPr>
              <a:t>Brassworks Building, Grand Rapids</a:t>
            </a:r>
            <a:endParaRPr lang="en-US" dirty="0">
              <a:latin typeface="Calibri" panose="020F0502020204030204" pitchFamily="34" charset="0"/>
            </a:endParaRPr>
          </a:p>
        </p:txBody>
      </p:sp>
    </p:spTree>
    <p:extLst>
      <p:ext uri="{BB962C8B-B14F-4D97-AF65-F5344CB8AC3E}">
        <p14:creationId xmlns:p14="http://schemas.microsoft.com/office/powerpoint/2010/main" val="39186467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4839511" cy="838200"/>
          </a:xfrm>
        </p:spPr>
        <p:txBody>
          <a:bodyPr>
            <a:normAutofit/>
          </a:bodyPr>
          <a:lstStyle/>
          <a:p>
            <a:r>
              <a:rPr lang="en-US" sz="4000" b="1" dirty="0" smtClean="0">
                <a:solidFill>
                  <a:srgbClr val="002060"/>
                </a:solidFill>
              </a:rPr>
              <a:t>What is a brownfield?</a:t>
            </a:r>
            <a:endParaRPr lang="en-US" b="1" dirty="0">
              <a:solidFill>
                <a:srgbClr val="002060"/>
              </a:solidFill>
            </a:endParaRPr>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467600" y="76200"/>
            <a:ext cx="13589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04619" y="4477995"/>
            <a:ext cx="5914176" cy="2365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half" idx="1"/>
          </p:nvPr>
        </p:nvSpPr>
        <p:spPr>
          <a:xfrm>
            <a:off x="228600" y="868680"/>
            <a:ext cx="5278374" cy="4389120"/>
          </a:xfrm>
        </p:spPr>
        <p:txBody>
          <a:bodyPr>
            <a:noAutofit/>
          </a:bodyPr>
          <a:lstStyle/>
          <a:p>
            <a:pPr marL="0" indent="0">
              <a:buClr>
                <a:schemeClr val="tx2"/>
              </a:buClr>
              <a:buNone/>
            </a:pPr>
            <a:r>
              <a:rPr lang="en-US" sz="2800" dirty="0" smtClean="0"/>
              <a:t>For some incentives, a brownfield can also be a property that is </a:t>
            </a:r>
          </a:p>
          <a:p>
            <a:pPr>
              <a:buClr>
                <a:schemeClr val="tx2"/>
              </a:buClr>
            </a:pPr>
            <a:r>
              <a:rPr lang="en-US" sz="2800" dirty="0"/>
              <a:t>b</a:t>
            </a:r>
            <a:r>
              <a:rPr lang="en-US" sz="2800" dirty="0" smtClean="0"/>
              <a:t>lighted</a:t>
            </a:r>
          </a:p>
          <a:p>
            <a:pPr>
              <a:buClr>
                <a:schemeClr val="tx2"/>
              </a:buClr>
            </a:pPr>
            <a:r>
              <a:rPr lang="en-US" sz="2800" dirty="0" smtClean="0"/>
              <a:t>functionally obsolete</a:t>
            </a:r>
          </a:p>
          <a:p>
            <a:pPr>
              <a:buClr>
                <a:schemeClr val="tx2"/>
              </a:buClr>
            </a:pPr>
            <a:r>
              <a:rPr lang="en-US" sz="2800" dirty="0" smtClean="0"/>
              <a:t>adjacent to a eligible property</a:t>
            </a:r>
          </a:p>
          <a:p>
            <a:pPr>
              <a:buClr>
                <a:schemeClr val="tx2"/>
              </a:buClr>
            </a:pPr>
            <a:r>
              <a:rPr lang="en-US" sz="2800" dirty="0" smtClean="0"/>
              <a:t>historic </a:t>
            </a:r>
          </a:p>
          <a:p>
            <a:pPr>
              <a:buClr>
                <a:schemeClr val="tx2"/>
              </a:buClr>
            </a:pPr>
            <a:r>
              <a:rPr lang="en-US" sz="2800" dirty="0" smtClean="0"/>
              <a:t>owned by a land bank</a:t>
            </a:r>
            <a:endParaRPr lang="en-US" sz="2800" dirty="0"/>
          </a:p>
        </p:txBody>
      </p:sp>
      <p:pic>
        <p:nvPicPr>
          <p:cNvPr id="2052"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792124" y="2362615"/>
            <a:ext cx="3126671" cy="2084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6696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p:cNvSpPr>
          <p:nvPr/>
        </p:nvSpPr>
        <p:spPr bwMode="auto">
          <a:xfrm>
            <a:off x="6934200" y="4014788"/>
            <a:ext cx="1155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eaLnBrk="0" hangingPunct="0">
              <a:spcBef>
                <a:spcPts val="300"/>
              </a:spcBef>
              <a:buClr>
                <a:srgbClr val="A04DA3"/>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eaLnBrk="1" hangingPunct="1">
              <a:spcBef>
                <a:spcPct val="0"/>
              </a:spcBef>
              <a:buClrTx/>
              <a:buFontTx/>
              <a:buNone/>
            </a:pPr>
            <a:endParaRPr lang="en-US" altLang="en-US" sz="1800">
              <a:solidFill>
                <a:srgbClr val="000000"/>
              </a:solidFill>
              <a:latin typeface="Arial" charset="0"/>
              <a:cs typeface="Arial" charset="0"/>
            </a:endParaRPr>
          </a:p>
        </p:txBody>
      </p:sp>
      <p:sp>
        <p:nvSpPr>
          <p:cNvPr id="33796" name="Rectangle 3"/>
          <p:cNvSpPr>
            <a:spLocks noChangeArrowheads="1"/>
          </p:cNvSpPr>
          <p:nvPr/>
        </p:nvSpPr>
        <p:spPr bwMode="auto">
          <a:xfrm>
            <a:off x="228600" y="37919"/>
            <a:ext cx="64008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300"/>
              </a:spcBef>
              <a:buClr>
                <a:srgbClr val="A04DA3"/>
              </a:buClr>
              <a:buFont typeface="Georgia" pitchFamily="18" charset="0"/>
              <a:buChar char="•"/>
              <a:defRPr sz="2800">
                <a:solidFill>
                  <a:schemeClr val="tx1"/>
                </a:solidFill>
                <a:latin typeface="Georgia" pitchFamily="18" charset="0"/>
              </a:defRPr>
            </a:lvl1pPr>
            <a:lvl2pPr marL="657225" indent="-246063"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lgn="ctr" eaLnBrk="1" hangingPunct="1">
              <a:spcBef>
                <a:spcPct val="0"/>
              </a:spcBef>
              <a:buClrTx/>
              <a:buFontTx/>
              <a:buNone/>
            </a:pPr>
            <a:endParaRPr lang="en-US" altLang="en-US" sz="1000" dirty="0">
              <a:solidFill>
                <a:srgbClr val="F3FFE7"/>
              </a:solidFill>
              <a:latin typeface="Arial" charset="0"/>
            </a:endParaRPr>
          </a:p>
          <a:p>
            <a:pPr eaLnBrk="1" hangingPunct="1">
              <a:spcBef>
                <a:spcPct val="0"/>
              </a:spcBef>
              <a:buClrTx/>
              <a:buFontTx/>
              <a:buNone/>
            </a:pPr>
            <a:r>
              <a:rPr lang="en-US" altLang="en-US" sz="4000" b="1" dirty="0" smtClean="0">
                <a:solidFill>
                  <a:srgbClr val="002060"/>
                </a:solidFill>
                <a:latin typeface="Calibri" panose="020F0502020204030204" pitchFamily="34" charset="0"/>
              </a:rPr>
              <a:t>What can the DEQ approve?</a:t>
            </a:r>
          </a:p>
        </p:txBody>
      </p:sp>
      <p:sp>
        <p:nvSpPr>
          <p:cNvPr id="33798" name="Rectangle 4"/>
          <p:cNvSpPr>
            <a:spLocks/>
          </p:cNvSpPr>
          <p:nvPr/>
        </p:nvSpPr>
        <p:spPr bwMode="auto">
          <a:xfrm>
            <a:off x="6934200" y="4014788"/>
            <a:ext cx="1155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eaLnBrk="0" hangingPunct="0">
              <a:spcBef>
                <a:spcPts val="300"/>
              </a:spcBef>
              <a:buClr>
                <a:srgbClr val="A04DA3"/>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eaLnBrk="1" hangingPunct="1">
              <a:spcBef>
                <a:spcPct val="0"/>
              </a:spcBef>
              <a:buClrTx/>
              <a:buFontTx/>
              <a:buNone/>
            </a:pPr>
            <a:endParaRPr lang="en-US" altLang="en-US" sz="1800">
              <a:solidFill>
                <a:srgbClr val="000000"/>
              </a:solidFill>
              <a:latin typeface="Arial" charset="0"/>
            </a:endParaRPr>
          </a:p>
        </p:txBody>
      </p:sp>
      <p:sp>
        <p:nvSpPr>
          <p:cNvPr id="33799" name="Rectangle 3"/>
          <p:cNvSpPr>
            <a:spLocks noChangeArrowheads="1"/>
          </p:cNvSpPr>
          <p:nvPr/>
        </p:nvSpPr>
        <p:spPr bwMode="auto">
          <a:xfrm>
            <a:off x="228600" y="1678678"/>
            <a:ext cx="4986054"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300"/>
              </a:spcBef>
              <a:buClr>
                <a:srgbClr val="A04DA3"/>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marL="457200" lvl="1" indent="0" eaLnBrk="1" hangingPunct="1">
              <a:spcBef>
                <a:spcPct val="0"/>
              </a:spcBef>
              <a:spcAft>
                <a:spcPts val="2400"/>
              </a:spcAft>
              <a:buClrTx/>
              <a:buNone/>
            </a:pPr>
            <a:r>
              <a:rPr lang="en-US" altLang="en-US" sz="2800" b="1" dirty="0" smtClean="0">
                <a:solidFill>
                  <a:schemeClr val="bg2">
                    <a:lumMod val="50000"/>
                  </a:schemeClr>
                </a:solidFill>
                <a:latin typeface="Calibri" panose="020F0502020204030204" pitchFamily="34" charset="0"/>
              </a:rPr>
              <a:t>DEQ approval is needed to use </a:t>
            </a:r>
            <a:r>
              <a:rPr lang="en-US" altLang="en-US" sz="2800" b="1" u="sng" dirty="0" smtClean="0">
                <a:solidFill>
                  <a:schemeClr val="bg2">
                    <a:lumMod val="50000"/>
                  </a:schemeClr>
                </a:solidFill>
                <a:latin typeface="Calibri" panose="020F0502020204030204" pitchFamily="34" charset="0"/>
              </a:rPr>
              <a:t>state</a:t>
            </a:r>
            <a:r>
              <a:rPr lang="en-US" altLang="en-US" sz="2800" b="1" dirty="0" smtClean="0">
                <a:solidFill>
                  <a:schemeClr val="bg2">
                    <a:lumMod val="50000"/>
                  </a:schemeClr>
                </a:solidFill>
                <a:latin typeface="Calibri" panose="020F0502020204030204" pitchFamily="34" charset="0"/>
              </a:rPr>
              <a:t> school taxes for:</a:t>
            </a:r>
          </a:p>
          <a:p>
            <a:pPr lvl="1" eaLnBrk="1" hangingPunct="1">
              <a:spcBef>
                <a:spcPct val="0"/>
              </a:spcBef>
              <a:spcAft>
                <a:spcPts val="2400"/>
              </a:spcAft>
              <a:buClrTx/>
              <a:buFont typeface="Arial" panose="020B0604020202020204" pitchFamily="34" charset="0"/>
              <a:buChar char="•"/>
            </a:pPr>
            <a:r>
              <a:rPr lang="en-US" altLang="en-US" sz="2800" dirty="0" smtClean="0">
                <a:solidFill>
                  <a:schemeClr val="bg2">
                    <a:lumMod val="50000"/>
                  </a:schemeClr>
                </a:solidFill>
                <a:latin typeface="Calibri" panose="020F0502020204030204" pitchFamily="34" charset="0"/>
              </a:rPr>
              <a:t>Due care</a:t>
            </a:r>
            <a:endParaRPr lang="en-US" altLang="en-US" sz="2800" dirty="0">
              <a:solidFill>
                <a:schemeClr val="bg2">
                  <a:lumMod val="50000"/>
                </a:schemeClr>
              </a:solidFill>
              <a:latin typeface="Calibri" panose="020F0502020204030204" pitchFamily="34" charset="0"/>
            </a:endParaRPr>
          </a:p>
          <a:p>
            <a:pPr lvl="1" eaLnBrk="1" hangingPunct="1">
              <a:spcBef>
                <a:spcPct val="0"/>
              </a:spcBef>
              <a:spcAft>
                <a:spcPts val="2400"/>
              </a:spcAft>
              <a:buClrTx/>
              <a:buFont typeface="Arial" panose="020B0604020202020204" pitchFamily="34" charset="0"/>
              <a:buChar char="•"/>
            </a:pPr>
            <a:r>
              <a:rPr lang="en-US" altLang="en-US" sz="2800" dirty="0" smtClean="0">
                <a:solidFill>
                  <a:schemeClr val="bg2">
                    <a:lumMod val="50000"/>
                  </a:schemeClr>
                </a:solidFill>
                <a:latin typeface="Calibri" panose="020F0502020204030204" pitchFamily="34" charset="0"/>
              </a:rPr>
              <a:t>Additional response activities</a:t>
            </a:r>
          </a:p>
          <a:p>
            <a:pPr lvl="1" eaLnBrk="1" hangingPunct="1">
              <a:spcBef>
                <a:spcPct val="0"/>
              </a:spcBef>
              <a:spcAft>
                <a:spcPts val="2400"/>
              </a:spcAft>
              <a:buClrTx/>
              <a:buFont typeface="Arial" panose="020B0604020202020204" pitchFamily="34" charset="0"/>
              <a:buChar char="•"/>
            </a:pPr>
            <a:r>
              <a:rPr lang="en-US" altLang="en-US" sz="2800" dirty="0" smtClean="0">
                <a:solidFill>
                  <a:schemeClr val="bg2">
                    <a:lumMod val="50000"/>
                  </a:schemeClr>
                </a:solidFill>
                <a:latin typeface="Calibri" panose="020F0502020204030204" pitchFamily="34" charset="0"/>
              </a:rPr>
              <a:t>Environmental Insurance </a:t>
            </a:r>
            <a:endParaRPr lang="en-US" altLang="en-US" sz="2800" dirty="0">
              <a:solidFill>
                <a:schemeClr val="bg2">
                  <a:lumMod val="50000"/>
                </a:schemeClr>
              </a:solidFill>
              <a:latin typeface="Calibri" panose="020F0502020204030204" pitchFamily="34" charset="0"/>
            </a:endParaRPr>
          </a:p>
        </p:txBody>
      </p:sp>
      <p:pic>
        <p:nvPicPr>
          <p:cNvPr id="9" name="Picture 8"/>
          <p:cNvPicPr>
            <a:picLocks noChangeAspect="1"/>
          </p:cNvPicPr>
          <p:nvPr/>
        </p:nvPicPr>
        <p:blipFill>
          <a:blip r:embed="rId3"/>
          <a:stretch>
            <a:fillRect/>
          </a:stretch>
        </p:blipFill>
        <p:spPr>
          <a:xfrm>
            <a:off x="7558400" y="152401"/>
            <a:ext cx="1359877" cy="762000"/>
          </a:xfrm>
          <a:prstGeom prst="rect">
            <a:avLst/>
          </a:prstGeom>
        </p:spPr>
      </p:pic>
      <p:pic>
        <p:nvPicPr>
          <p:cNvPr id="10"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648200" y="3821692"/>
            <a:ext cx="4367984" cy="2914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105400" y="903603"/>
            <a:ext cx="3910784" cy="2918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83462" y="6248400"/>
            <a:ext cx="2505075"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8928394"/>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p:cNvSpPr>
          <p:nvPr/>
        </p:nvSpPr>
        <p:spPr bwMode="auto">
          <a:xfrm>
            <a:off x="6934200" y="4014788"/>
            <a:ext cx="1155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eaLnBrk="0" hangingPunct="0">
              <a:spcBef>
                <a:spcPts val="300"/>
              </a:spcBef>
              <a:buClr>
                <a:srgbClr val="A04DA3"/>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eaLnBrk="1" hangingPunct="1">
              <a:spcBef>
                <a:spcPct val="0"/>
              </a:spcBef>
              <a:buClrTx/>
              <a:buFontTx/>
              <a:buNone/>
            </a:pPr>
            <a:endParaRPr lang="en-US" altLang="en-US" sz="1800">
              <a:solidFill>
                <a:srgbClr val="000000"/>
              </a:solidFill>
              <a:latin typeface="Arial" charset="0"/>
              <a:cs typeface="Arial" charset="0"/>
            </a:endParaRPr>
          </a:p>
        </p:txBody>
      </p:sp>
      <p:sp>
        <p:nvSpPr>
          <p:cNvPr id="37892" name="Rectangle 3"/>
          <p:cNvSpPr>
            <a:spLocks noChangeArrowheads="1"/>
          </p:cNvSpPr>
          <p:nvPr/>
        </p:nvSpPr>
        <p:spPr bwMode="auto">
          <a:xfrm>
            <a:off x="-304800" y="2620"/>
            <a:ext cx="797718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300"/>
              </a:spcBef>
              <a:buClr>
                <a:srgbClr val="A04DA3"/>
              </a:buClr>
              <a:buFont typeface="Georgia" pitchFamily="18" charset="0"/>
              <a:buChar char="•"/>
              <a:defRPr sz="2800">
                <a:solidFill>
                  <a:schemeClr val="tx1"/>
                </a:solidFill>
                <a:latin typeface="Georgia" pitchFamily="18" charset="0"/>
              </a:defRPr>
            </a:lvl1pPr>
            <a:lvl2pPr marL="657225" indent="-246063"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lgn="ctr" eaLnBrk="1" hangingPunct="1">
              <a:spcBef>
                <a:spcPct val="0"/>
              </a:spcBef>
              <a:buClrTx/>
              <a:buFontTx/>
              <a:buNone/>
            </a:pPr>
            <a:endParaRPr lang="en-US" altLang="en-US" sz="1000" dirty="0">
              <a:solidFill>
                <a:srgbClr val="F3FFE7"/>
              </a:solidFill>
              <a:latin typeface="Arial" charset="0"/>
            </a:endParaRPr>
          </a:p>
          <a:p>
            <a:pPr eaLnBrk="1" hangingPunct="1">
              <a:spcBef>
                <a:spcPct val="0"/>
              </a:spcBef>
              <a:buClrTx/>
              <a:buFontTx/>
              <a:buNone/>
            </a:pPr>
            <a:r>
              <a:rPr lang="en-US" altLang="en-US" sz="3000" b="1" dirty="0">
                <a:solidFill>
                  <a:srgbClr val="F9B268"/>
                </a:solidFill>
                <a:latin typeface="Calibri" panose="020F0502020204030204" pitchFamily="34" charset="0"/>
              </a:rPr>
              <a:t>     </a:t>
            </a:r>
            <a:r>
              <a:rPr lang="en-US" altLang="en-US" sz="4000" b="1" dirty="0">
                <a:solidFill>
                  <a:srgbClr val="002060"/>
                </a:solidFill>
                <a:latin typeface="Calibri" panose="020F0502020204030204" pitchFamily="34" charset="0"/>
              </a:rPr>
              <a:t>What </a:t>
            </a:r>
            <a:r>
              <a:rPr lang="en-US" altLang="en-US" sz="4000" b="1" dirty="0" smtClean="0">
                <a:solidFill>
                  <a:srgbClr val="002060"/>
                </a:solidFill>
                <a:latin typeface="Calibri" panose="020F0502020204030204" pitchFamily="34" charset="0"/>
              </a:rPr>
              <a:t>can the MEDC approve?</a:t>
            </a:r>
            <a:endParaRPr lang="en-US" altLang="en-US" sz="4000" b="1" dirty="0">
              <a:solidFill>
                <a:srgbClr val="002060"/>
              </a:solidFill>
              <a:latin typeface="Calibri" panose="020F0502020204030204" pitchFamily="34" charset="0"/>
            </a:endParaRPr>
          </a:p>
        </p:txBody>
      </p:sp>
      <p:sp>
        <p:nvSpPr>
          <p:cNvPr id="37894" name="Rectangle 4"/>
          <p:cNvSpPr>
            <a:spLocks/>
          </p:cNvSpPr>
          <p:nvPr/>
        </p:nvSpPr>
        <p:spPr bwMode="auto">
          <a:xfrm>
            <a:off x="6934200" y="4014788"/>
            <a:ext cx="1155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eaLnBrk="0" hangingPunct="0">
              <a:spcBef>
                <a:spcPts val="300"/>
              </a:spcBef>
              <a:buClr>
                <a:srgbClr val="A04DA3"/>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eaLnBrk="1" hangingPunct="1">
              <a:spcBef>
                <a:spcPct val="0"/>
              </a:spcBef>
              <a:buClrTx/>
              <a:buFontTx/>
              <a:buNone/>
            </a:pPr>
            <a:endParaRPr lang="en-US" altLang="en-US" sz="1800">
              <a:solidFill>
                <a:srgbClr val="000000"/>
              </a:solidFill>
              <a:latin typeface="Arial" charset="0"/>
            </a:endParaRPr>
          </a:p>
        </p:txBody>
      </p:sp>
      <p:pic>
        <p:nvPicPr>
          <p:cNvPr id="2" name="Picture 1"/>
          <p:cNvPicPr>
            <a:picLocks noChangeAspect="1"/>
          </p:cNvPicPr>
          <p:nvPr/>
        </p:nvPicPr>
        <p:blipFill>
          <a:blip r:embed="rId3"/>
          <a:stretch>
            <a:fillRect/>
          </a:stretch>
        </p:blipFill>
        <p:spPr>
          <a:xfrm>
            <a:off x="4621745" y="5023183"/>
            <a:ext cx="4522255" cy="1796923"/>
          </a:xfrm>
          <a:prstGeom prst="rect">
            <a:avLst/>
          </a:prstGeom>
        </p:spPr>
      </p:pic>
      <p:sp>
        <p:nvSpPr>
          <p:cNvPr id="37895" name="Rectangle 3"/>
          <p:cNvSpPr>
            <a:spLocks noChangeArrowheads="1"/>
          </p:cNvSpPr>
          <p:nvPr/>
        </p:nvSpPr>
        <p:spPr bwMode="auto">
          <a:xfrm>
            <a:off x="-9808" y="2332770"/>
            <a:ext cx="86868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eaLnBrk="0" hangingPunct="0">
              <a:spcBef>
                <a:spcPts val="300"/>
              </a:spcBef>
              <a:buClr>
                <a:srgbClr val="A04DA3"/>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lvl="1" eaLnBrk="1" hangingPunct="1">
              <a:spcBef>
                <a:spcPct val="0"/>
              </a:spcBef>
              <a:spcAft>
                <a:spcPts val="2400"/>
              </a:spcAft>
              <a:buClrTx/>
              <a:buFont typeface="Arial" panose="020B0604020202020204" pitchFamily="34" charset="0"/>
              <a:buChar char="•"/>
            </a:pPr>
            <a:r>
              <a:rPr lang="en-US" altLang="en-US" sz="2800" dirty="0">
                <a:solidFill>
                  <a:schemeClr val="bg2">
                    <a:lumMod val="50000"/>
                  </a:schemeClr>
                </a:solidFill>
                <a:latin typeface="Calibri" panose="020F0502020204030204" pitchFamily="34" charset="0"/>
              </a:rPr>
              <a:t>Building and Site Demolition</a:t>
            </a:r>
          </a:p>
          <a:p>
            <a:pPr lvl="1" eaLnBrk="1" hangingPunct="1">
              <a:spcBef>
                <a:spcPct val="0"/>
              </a:spcBef>
              <a:spcAft>
                <a:spcPts val="2400"/>
              </a:spcAft>
              <a:buClrTx/>
              <a:buFont typeface="Arial" panose="020B0604020202020204" pitchFamily="34" charset="0"/>
              <a:buChar char="•"/>
            </a:pPr>
            <a:r>
              <a:rPr lang="en-US" altLang="en-US" sz="2800" dirty="0">
                <a:solidFill>
                  <a:schemeClr val="bg2">
                    <a:lumMod val="50000"/>
                  </a:schemeClr>
                </a:solidFill>
                <a:latin typeface="Calibri" panose="020F0502020204030204" pitchFamily="34" charset="0"/>
              </a:rPr>
              <a:t>Lead &amp; Asbestos </a:t>
            </a:r>
            <a:r>
              <a:rPr lang="en-US" altLang="en-US" sz="2800" dirty="0" smtClean="0">
                <a:solidFill>
                  <a:schemeClr val="bg2">
                    <a:lumMod val="50000"/>
                  </a:schemeClr>
                </a:solidFill>
                <a:latin typeface="Calibri" panose="020F0502020204030204" pitchFamily="34" charset="0"/>
              </a:rPr>
              <a:t>abatement</a:t>
            </a:r>
          </a:p>
          <a:p>
            <a:pPr lvl="1" eaLnBrk="1" hangingPunct="1">
              <a:spcBef>
                <a:spcPct val="0"/>
              </a:spcBef>
              <a:spcAft>
                <a:spcPts val="2400"/>
              </a:spcAft>
              <a:buClrTx/>
              <a:buFont typeface="Arial" panose="020B0604020202020204" pitchFamily="34" charset="0"/>
              <a:buChar char="•"/>
            </a:pPr>
            <a:r>
              <a:rPr lang="en-US" sz="2800" dirty="0">
                <a:solidFill>
                  <a:schemeClr val="bg2">
                    <a:lumMod val="50000"/>
                  </a:schemeClr>
                </a:solidFill>
                <a:latin typeface="Calibri" panose="020F0502020204030204" pitchFamily="34" charset="0"/>
                <a:cs typeface="Arial" panose="020B0604020202020204" pitchFamily="34" charset="0"/>
              </a:rPr>
              <a:t>Assistance to land banks and local governments</a:t>
            </a:r>
          </a:p>
          <a:p>
            <a:pPr lvl="1" eaLnBrk="1" hangingPunct="1">
              <a:spcBef>
                <a:spcPct val="0"/>
              </a:spcBef>
              <a:spcAft>
                <a:spcPts val="2400"/>
              </a:spcAft>
              <a:buClrTx/>
              <a:buFont typeface="Arial" panose="020B0604020202020204" pitchFamily="34" charset="0"/>
              <a:buChar char="•"/>
            </a:pPr>
            <a:r>
              <a:rPr lang="en-US" altLang="en-US" sz="2800" dirty="0" smtClean="0">
                <a:solidFill>
                  <a:schemeClr val="bg2">
                    <a:lumMod val="50000"/>
                  </a:schemeClr>
                </a:solidFill>
                <a:latin typeface="Calibri" panose="020F0502020204030204" pitchFamily="34" charset="0"/>
              </a:rPr>
              <a:t>Infrastructure</a:t>
            </a:r>
            <a:r>
              <a:rPr lang="en-US" altLang="en-US" sz="2800" dirty="0">
                <a:solidFill>
                  <a:schemeClr val="bg2">
                    <a:lumMod val="50000"/>
                  </a:schemeClr>
                </a:solidFill>
                <a:latin typeface="Calibri" panose="020F0502020204030204" pitchFamily="34" charset="0"/>
              </a:rPr>
              <a:t>*</a:t>
            </a:r>
            <a:endParaRPr lang="en-US" altLang="en-US" sz="2800" dirty="0" smtClean="0">
              <a:solidFill>
                <a:schemeClr val="bg2">
                  <a:lumMod val="50000"/>
                </a:schemeClr>
              </a:solidFill>
              <a:latin typeface="Calibri" panose="020F0502020204030204" pitchFamily="34" charset="0"/>
            </a:endParaRPr>
          </a:p>
          <a:p>
            <a:pPr lvl="1" eaLnBrk="1" hangingPunct="1">
              <a:spcBef>
                <a:spcPct val="0"/>
              </a:spcBef>
              <a:spcAft>
                <a:spcPts val="2400"/>
              </a:spcAft>
              <a:buClrTx/>
              <a:buFont typeface="Arial" panose="020B0604020202020204" pitchFamily="34" charset="0"/>
              <a:buChar char="•"/>
            </a:pPr>
            <a:r>
              <a:rPr lang="en-US" altLang="en-US" sz="2800" dirty="0" smtClean="0">
                <a:solidFill>
                  <a:schemeClr val="bg2">
                    <a:lumMod val="50000"/>
                  </a:schemeClr>
                </a:solidFill>
                <a:latin typeface="Calibri" panose="020F0502020204030204" pitchFamily="34" charset="0"/>
              </a:rPr>
              <a:t>Site preparation*</a:t>
            </a:r>
          </a:p>
        </p:txBody>
      </p:sp>
      <p:sp>
        <p:nvSpPr>
          <p:cNvPr id="3" name="TextBox 2"/>
          <p:cNvSpPr txBox="1"/>
          <p:nvPr/>
        </p:nvSpPr>
        <p:spPr>
          <a:xfrm>
            <a:off x="152400" y="1147830"/>
            <a:ext cx="7406000" cy="954107"/>
          </a:xfrm>
          <a:prstGeom prst="rect">
            <a:avLst/>
          </a:prstGeom>
          <a:noFill/>
        </p:spPr>
        <p:txBody>
          <a:bodyPr wrap="square" rtlCol="0">
            <a:spAutoFit/>
          </a:bodyPr>
          <a:lstStyle/>
          <a:p>
            <a:pPr>
              <a:spcBef>
                <a:spcPct val="0"/>
              </a:spcBef>
              <a:spcAft>
                <a:spcPts val="2400"/>
              </a:spcAft>
            </a:pPr>
            <a:r>
              <a:rPr lang="en-US" altLang="en-US" sz="2800" b="1" dirty="0" smtClean="0">
                <a:solidFill>
                  <a:srgbClr val="BFBFBF">
                    <a:lumMod val="50000"/>
                  </a:srgbClr>
                </a:solidFill>
                <a:latin typeface="Calibri" panose="020F0502020204030204" pitchFamily="34" charset="0"/>
              </a:rPr>
              <a:t>MEDC / </a:t>
            </a:r>
            <a:r>
              <a:rPr lang="en-US" altLang="en-US" sz="2800" b="1" dirty="0">
                <a:solidFill>
                  <a:srgbClr val="BFBFBF">
                    <a:lumMod val="50000"/>
                  </a:srgbClr>
                </a:solidFill>
                <a:latin typeface="Calibri" panose="020F0502020204030204" pitchFamily="34" charset="0"/>
              </a:rPr>
              <a:t>MSF approval is needed </a:t>
            </a:r>
            <a:r>
              <a:rPr lang="en-US" altLang="en-US" sz="2800" b="1" dirty="0" smtClean="0">
                <a:solidFill>
                  <a:srgbClr val="BFBFBF">
                    <a:lumMod val="50000"/>
                  </a:srgbClr>
                </a:solidFill>
                <a:latin typeface="Calibri" panose="020F0502020204030204" pitchFamily="34" charset="0"/>
              </a:rPr>
              <a:t>to use </a:t>
            </a:r>
            <a:r>
              <a:rPr lang="en-US" altLang="en-US" sz="2800" b="1" u="sng" dirty="0" smtClean="0">
                <a:solidFill>
                  <a:srgbClr val="BFBFBF">
                    <a:lumMod val="50000"/>
                  </a:srgbClr>
                </a:solidFill>
                <a:latin typeface="Calibri" panose="020F0502020204030204" pitchFamily="34" charset="0"/>
              </a:rPr>
              <a:t>state</a:t>
            </a:r>
            <a:r>
              <a:rPr lang="en-US" altLang="en-US" sz="2800" b="1" dirty="0" smtClean="0">
                <a:solidFill>
                  <a:srgbClr val="BFBFBF">
                    <a:lumMod val="50000"/>
                  </a:srgbClr>
                </a:solidFill>
                <a:latin typeface="Calibri" panose="020F0502020204030204" pitchFamily="34" charset="0"/>
              </a:rPr>
              <a:t> school taxes for</a:t>
            </a:r>
            <a:r>
              <a:rPr lang="en-US" altLang="en-US" sz="2800" b="1" dirty="0">
                <a:solidFill>
                  <a:srgbClr val="BFBFBF">
                    <a:lumMod val="50000"/>
                  </a:srgbClr>
                </a:solidFill>
                <a:latin typeface="Calibri" panose="020F0502020204030204" pitchFamily="34" charset="0"/>
              </a:rPr>
              <a:t>: </a:t>
            </a:r>
          </a:p>
        </p:txBody>
      </p:sp>
      <p:pic>
        <p:nvPicPr>
          <p:cNvPr id="9" name="Picture 8"/>
          <p:cNvPicPr>
            <a:picLocks noChangeAspect="1"/>
          </p:cNvPicPr>
          <p:nvPr/>
        </p:nvPicPr>
        <p:blipFill>
          <a:blip r:embed="rId4"/>
          <a:stretch>
            <a:fillRect/>
          </a:stretch>
        </p:blipFill>
        <p:spPr>
          <a:xfrm>
            <a:off x="7558400" y="152401"/>
            <a:ext cx="1359877" cy="762000"/>
          </a:xfrm>
          <a:prstGeom prst="rect">
            <a:avLst/>
          </a:prstGeom>
        </p:spPr>
      </p:pic>
      <p:sp>
        <p:nvSpPr>
          <p:cNvPr id="4" name="Rectangle 3"/>
          <p:cNvSpPr/>
          <p:nvPr/>
        </p:nvSpPr>
        <p:spPr>
          <a:xfrm>
            <a:off x="457200" y="6055259"/>
            <a:ext cx="3592717" cy="646331"/>
          </a:xfrm>
          <a:prstGeom prst="rect">
            <a:avLst/>
          </a:prstGeom>
        </p:spPr>
        <p:txBody>
          <a:bodyPr wrap="square">
            <a:spAutoFit/>
          </a:bodyPr>
          <a:lstStyle/>
          <a:p>
            <a:r>
              <a:rPr lang="en-US" altLang="en-US" dirty="0">
                <a:solidFill>
                  <a:schemeClr val="bg2">
                    <a:lumMod val="50000"/>
                  </a:schemeClr>
                </a:solidFill>
                <a:latin typeface="Calibri" panose="020F0502020204030204" pitchFamily="34" charset="0"/>
              </a:rPr>
              <a:t>* Currently approvable </a:t>
            </a:r>
            <a:r>
              <a:rPr lang="en-US" altLang="en-US" dirty="0" smtClean="0">
                <a:solidFill>
                  <a:schemeClr val="bg2">
                    <a:lumMod val="50000"/>
                  </a:schemeClr>
                </a:solidFill>
                <a:latin typeface="Calibri" panose="020F0502020204030204" pitchFamily="34" charset="0"/>
              </a:rPr>
              <a:t>only to Core Communities</a:t>
            </a:r>
          </a:p>
        </p:txBody>
      </p:sp>
    </p:spTree>
    <p:extLst>
      <p:ext uri="{BB962C8B-B14F-4D97-AF65-F5344CB8AC3E}">
        <p14:creationId xmlns:p14="http://schemas.microsoft.com/office/powerpoint/2010/main" val="2360796028"/>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06" y="-38099"/>
            <a:ext cx="7185069" cy="1143000"/>
          </a:xfrm>
        </p:spPr>
        <p:txBody>
          <a:bodyPr>
            <a:noAutofit/>
          </a:bodyPr>
          <a:lstStyle/>
          <a:p>
            <a:r>
              <a:rPr lang="en-US" sz="4000" b="1" dirty="0" smtClean="0">
                <a:solidFill>
                  <a:srgbClr val="002060"/>
                </a:solidFill>
                <a:latin typeface="Calibri" panose="020F0502020204030204" pitchFamily="34" charset="0"/>
              </a:rPr>
              <a:t>And one more thing…</a:t>
            </a:r>
            <a:endParaRPr lang="en-US" sz="4000" b="1" dirty="0">
              <a:solidFill>
                <a:srgbClr val="002060"/>
              </a:solidFill>
              <a:latin typeface="Calibri" panose="020F0502020204030204" pitchFamily="34" charset="0"/>
            </a:endParaRPr>
          </a:p>
        </p:txBody>
      </p:sp>
      <p:pic>
        <p:nvPicPr>
          <p:cNvPr id="8" name="Picture 7"/>
          <p:cNvPicPr>
            <a:picLocks noChangeAspect="1"/>
          </p:cNvPicPr>
          <p:nvPr/>
        </p:nvPicPr>
        <p:blipFill>
          <a:blip r:embed="rId3"/>
          <a:stretch>
            <a:fillRect/>
          </a:stretch>
        </p:blipFill>
        <p:spPr>
          <a:xfrm>
            <a:off x="7558400" y="152401"/>
            <a:ext cx="1359877" cy="762000"/>
          </a:xfrm>
          <a:prstGeom prst="rect">
            <a:avLst/>
          </a:prstGeom>
        </p:spPr>
      </p:pic>
      <p:sp>
        <p:nvSpPr>
          <p:cNvPr id="9" name="TextBox 8"/>
          <p:cNvSpPr txBox="1"/>
          <p:nvPr/>
        </p:nvSpPr>
        <p:spPr>
          <a:xfrm>
            <a:off x="990600" y="1295400"/>
            <a:ext cx="7772400" cy="1384995"/>
          </a:xfrm>
          <a:prstGeom prst="rect">
            <a:avLst/>
          </a:prstGeom>
          <a:noFill/>
        </p:spPr>
        <p:txBody>
          <a:bodyPr wrap="square" rtlCol="0">
            <a:spAutoFit/>
          </a:bodyPr>
          <a:lstStyle/>
          <a:p>
            <a:r>
              <a:rPr lang="en-US" sz="2800" dirty="0" smtClean="0">
                <a:latin typeface="Calibri" panose="020F0502020204030204" pitchFamily="34" charset="0"/>
              </a:rPr>
              <a:t>Work plans must include 3 mills that are returned to the State Brownfield Redevelopment Fund for operational costs and a future brownfield projects</a:t>
            </a:r>
            <a:endParaRPr lang="en-US" sz="2800" dirty="0">
              <a:latin typeface="Calibri" panose="020F0502020204030204" pitchFamily="34" charset="0"/>
            </a:endParaRPr>
          </a:p>
        </p:txBody>
      </p:sp>
      <p:pic>
        <p:nvPicPr>
          <p:cNvPr id="22530"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00401" y="2656216"/>
            <a:ext cx="5751826" cy="4004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1143000" y="6014819"/>
            <a:ext cx="1919115" cy="646331"/>
          </a:xfrm>
          <a:prstGeom prst="rect">
            <a:avLst/>
          </a:prstGeom>
          <a:noFill/>
        </p:spPr>
        <p:txBody>
          <a:bodyPr wrap="none" rtlCol="0">
            <a:spAutoFit/>
          </a:bodyPr>
          <a:lstStyle/>
          <a:p>
            <a:pPr algn="r"/>
            <a:r>
              <a:rPr lang="en-US" dirty="0" smtClean="0"/>
              <a:t>Amazon Building,</a:t>
            </a:r>
          </a:p>
          <a:p>
            <a:pPr algn="r"/>
            <a:r>
              <a:rPr lang="en-US" dirty="0" smtClean="0"/>
              <a:t>Muskegon</a:t>
            </a:r>
            <a:endParaRPr lang="en-US" dirty="0"/>
          </a:p>
        </p:txBody>
      </p:sp>
    </p:spTree>
    <p:extLst>
      <p:ext uri="{BB962C8B-B14F-4D97-AF65-F5344CB8AC3E}">
        <p14:creationId xmlns:p14="http://schemas.microsoft.com/office/powerpoint/2010/main" val="150888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76544"/>
            <a:ext cx="5410200" cy="1143000"/>
          </a:xfrm>
        </p:spPr>
        <p:txBody>
          <a:bodyPr>
            <a:noAutofit/>
          </a:bodyPr>
          <a:lstStyle/>
          <a:p>
            <a:r>
              <a:rPr lang="en-US" sz="4000" b="1" dirty="0" smtClean="0">
                <a:solidFill>
                  <a:srgbClr val="002060"/>
                </a:solidFill>
                <a:latin typeface="Calibri" panose="020F0502020204030204" pitchFamily="34" charset="0"/>
              </a:rPr>
              <a:t>How does a BRA do a </a:t>
            </a:r>
            <a:r>
              <a:rPr lang="en-US" sz="4000" b="1" u="sng" dirty="0" smtClean="0">
                <a:solidFill>
                  <a:srgbClr val="002060"/>
                </a:solidFill>
                <a:latin typeface="Calibri" panose="020F0502020204030204" pitchFamily="34" charset="0"/>
              </a:rPr>
              <a:t>Brownfield</a:t>
            </a:r>
            <a:r>
              <a:rPr lang="en-US" sz="4000" b="1" dirty="0" smtClean="0">
                <a:solidFill>
                  <a:srgbClr val="002060"/>
                </a:solidFill>
                <a:latin typeface="Calibri" panose="020F0502020204030204" pitchFamily="34" charset="0"/>
              </a:rPr>
              <a:t> Plan?</a:t>
            </a:r>
            <a:endParaRPr lang="en-US" sz="4000" b="1" dirty="0">
              <a:solidFill>
                <a:srgbClr val="002060"/>
              </a:solidFill>
              <a:latin typeface="Calibri" panose="020F0502020204030204" pitchFamily="34" charset="0"/>
            </a:endParaRPr>
          </a:p>
        </p:txBody>
      </p:sp>
      <p:sp>
        <p:nvSpPr>
          <p:cNvPr id="3" name="Content Placeholder 2"/>
          <p:cNvSpPr>
            <a:spLocks noGrp="1"/>
          </p:cNvSpPr>
          <p:nvPr>
            <p:ph sz="half" idx="1"/>
          </p:nvPr>
        </p:nvSpPr>
        <p:spPr>
          <a:xfrm>
            <a:off x="3124200" y="1447800"/>
            <a:ext cx="5410200" cy="4495800"/>
          </a:xfrm>
        </p:spPr>
        <p:txBody>
          <a:bodyPr anchor="t" anchorCtr="0">
            <a:normAutofit/>
          </a:bodyPr>
          <a:lstStyle/>
          <a:p>
            <a:pPr marL="0" indent="0">
              <a:spcBef>
                <a:spcPts val="0"/>
              </a:spcBef>
              <a:spcAft>
                <a:spcPts val="2400"/>
              </a:spcAft>
              <a:buNone/>
            </a:pPr>
            <a:r>
              <a:rPr lang="en-US" sz="2800" b="1" dirty="0" smtClean="0">
                <a:latin typeface="Calibri" panose="020F0502020204030204" pitchFamily="34" charset="0"/>
              </a:rPr>
              <a:t>Brownfield </a:t>
            </a:r>
            <a:r>
              <a:rPr lang="en-US" sz="2800" b="1" dirty="0">
                <a:latin typeface="Calibri" panose="020F0502020204030204" pitchFamily="34" charset="0"/>
              </a:rPr>
              <a:t>Plan:</a:t>
            </a:r>
            <a:r>
              <a:rPr lang="en-US" sz="2800" dirty="0">
                <a:latin typeface="Calibri" panose="020F0502020204030204" pitchFamily="34" charset="0"/>
              </a:rPr>
              <a:t> </a:t>
            </a:r>
          </a:p>
          <a:p>
            <a:pPr>
              <a:spcBef>
                <a:spcPts val="0"/>
              </a:spcBef>
              <a:spcAft>
                <a:spcPts val="2400"/>
              </a:spcAft>
              <a:buClr>
                <a:schemeClr val="tx1">
                  <a:lumMod val="65000"/>
                  <a:lumOff val="35000"/>
                </a:schemeClr>
              </a:buClr>
            </a:pPr>
            <a:r>
              <a:rPr lang="en-US" sz="2800" dirty="0">
                <a:latin typeface="Calibri" panose="020F0502020204030204" pitchFamily="34" charset="0"/>
              </a:rPr>
              <a:t>Developed by BRA</a:t>
            </a:r>
          </a:p>
          <a:p>
            <a:pPr lvl="0">
              <a:spcBef>
                <a:spcPts val="0"/>
              </a:spcBef>
              <a:spcAft>
                <a:spcPts val="2400"/>
              </a:spcAft>
              <a:buClr>
                <a:schemeClr val="tx1">
                  <a:lumMod val="65000"/>
                  <a:lumOff val="35000"/>
                </a:schemeClr>
              </a:buClr>
            </a:pPr>
            <a:r>
              <a:rPr lang="en-US" sz="2800" dirty="0" smtClean="0">
                <a:latin typeface="Calibri" panose="020F0502020204030204" pitchFamily="34" charset="0"/>
              </a:rPr>
              <a:t>Describes </a:t>
            </a:r>
            <a:r>
              <a:rPr lang="en-US" sz="2800" dirty="0">
                <a:latin typeface="Calibri" panose="020F0502020204030204" pitchFamily="34" charset="0"/>
              </a:rPr>
              <a:t>the “eligible property” </a:t>
            </a:r>
          </a:p>
          <a:p>
            <a:pPr lvl="0">
              <a:spcBef>
                <a:spcPts val="0"/>
              </a:spcBef>
              <a:spcAft>
                <a:spcPts val="2400"/>
              </a:spcAft>
              <a:buClr>
                <a:schemeClr val="tx1">
                  <a:lumMod val="65000"/>
                  <a:lumOff val="35000"/>
                </a:schemeClr>
              </a:buClr>
            </a:pPr>
            <a:r>
              <a:rPr lang="en-US" sz="2800" dirty="0">
                <a:latin typeface="Calibri" panose="020F0502020204030204" pitchFamily="34" charset="0"/>
              </a:rPr>
              <a:t>Tells why it’s eligible</a:t>
            </a:r>
          </a:p>
          <a:p>
            <a:pPr lvl="0">
              <a:spcBef>
                <a:spcPts val="0"/>
              </a:spcBef>
              <a:spcAft>
                <a:spcPts val="2400"/>
              </a:spcAft>
              <a:buClr>
                <a:schemeClr val="tx1">
                  <a:lumMod val="65000"/>
                  <a:lumOff val="35000"/>
                </a:schemeClr>
              </a:buClr>
            </a:pPr>
            <a:r>
              <a:rPr lang="en-US" sz="2800" dirty="0">
                <a:latin typeface="Calibri" panose="020F0502020204030204" pitchFamily="34" charset="0"/>
              </a:rPr>
              <a:t>Affirms local jurisdiction </a:t>
            </a:r>
            <a:r>
              <a:rPr lang="en-US" sz="2800" dirty="0" smtClean="0">
                <a:latin typeface="Calibri" panose="020F0502020204030204" pitchFamily="34" charset="0"/>
              </a:rPr>
              <a:t>support</a:t>
            </a:r>
          </a:p>
          <a:p>
            <a:pPr lvl="0">
              <a:spcBef>
                <a:spcPts val="0"/>
              </a:spcBef>
              <a:spcAft>
                <a:spcPts val="2400"/>
              </a:spcAft>
              <a:buClr>
                <a:schemeClr val="tx1">
                  <a:lumMod val="65000"/>
                  <a:lumOff val="35000"/>
                </a:schemeClr>
              </a:buClr>
            </a:pPr>
            <a:r>
              <a:rPr lang="en-US" sz="2800" dirty="0" smtClean="0">
                <a:latin typeface="Calibri" panose="020F0502020204030204" pitchFamily="34" charset="0"/>
              </a:rPr>
              <a:t>Needs to include state and local TIF</a:t>
            </a:r>
            <a:endParaRPr lang="en-US" dirty="0"/>
          </a:p>
        </p:txBody>
      </p:sp>
      <p:pic>
        <p:nvPicPr>
          <p:cNvPr id="5" name="Picture 4"/>
          <p:cNvPicPr>
            <a:picLocks noChangeAspect="1"/>
          </p:cNvPicPr>
          <p:nvPr/>
        </p:nvPicPr>
        <p:blipFill>
          <a:blip r:embed="rId3"/>
          <a:stretch>
            <a:fillRect/>
          </a:stretch>
        </p:blipFill>
        <p:spPr>
          <a:xfrm>
            <a:off x="7558400" y="152401"/>
            <a:ext cx="1359877" cy="762000"/>
          </a:xfrm>
          <a:prstGeom prst="rect">
            <a:avLst/>
          </a:prstGeom>
        </p:spPr>
      </p:pic>
      <p:pic>
        <p:nvPicPr>
          <p:cNvPr id="23554"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1687" y="4343400"/>
            <a:ext cx="2635313" cy="2404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743200" y="6379002"/>
            <a:ext cx="2989729" cy="369332"/>
          </a:xfrm>
          <a:prstGeom prst="rect">
            <a:avLst/>
          </a:prstGeom>
          <a:noFill/>
        </p:spPr>
        <p:txBody>
          <a:bodyPr wrap="none" rtlCol="0">
            <a:spAutoFit/>
          </a:bodyPr>
          <a:lstStyle/>
          <a:p>
            <a:r>
              <a:rPr lang="en-US" dirty="0" smtClean="0"/>
              <a:t>Lake Pointe apartments, Hart</a:t>
            </a:r>
            <a:endParaRPr lang="en-US" dirty="0"/>
          </a:p>
        </p:txBody>
      </p:sp>
    </p:spTree>
    <p:extLst>
      <p:ext uri="{BB962C8B-B14F-4D97-AF65-F5344CB8AC3E}">
        <p14:creationId xmlns:p14="http://schemas.microsoft.com/office/powerpoint/2010/main" val="2217957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0221"/>
            <a:ext cx="6553200" cy="1143000"/>
          </a:xfrm>
        </p:spPr>
        <p:txBody>
          <a:bodyPr>
            <a:noAutofit/>
          </a:bodyPr>
          <a:lstStyle/>
          <a:p>
            <a:r>
              <a:rPr lang="en-US" sz="4000" b="1" dirty="0" smtClean="0">
                <a:solidFill>
                  <a:srgbClr val="002060"/>
                </a:solidFill>
                <a:latin typeface="Calibri" panose="020F0502020204030204" pitchFamily="34" charset="0"/>
              </a:rPr>
              <a:t>How does a BRA do a </a:t>
            </a:r>
            <a:r>
              <a:rPr lang="en-US" sz="4000" b="1" u="sng" dirty="0" smtClean="0">
                <a:solidFill>
                  <a:srgbClr val="002060"/>
                </a:solidFill>
                <a:latin typeface="Calibri" panose="020F0502020204030204" pitchFamily="34" charset="0"/>
              </a:rPr>
              <a:t>Brownfield</a:t>
            </a:r>
            <a:r>
              <a:rPr lang="en-US" sz="4000" b="1" dirty="0" smtClean="0">
                <a:solidFill>
                  <a:srgbClr val="002060"/>
                </a:solidFill>
                <a:latin typeface="Calibri" panose="020F0502020204030204" pitchFamily="34" charset="0"/>
              </a:rPr>
              <a:t> Plan?</a:t>
            </a:r>
            <a:endParaRPr lang="en-US" sz="4000" b="1" dirty="0">
              <a:solidFill>
                <a:srgbClr val="002060"/>
              </a:solidFill>
              <a:latin typeface="Calibri" panose="020F0502020204030204" pitchFamily="34" charset="0"/>
            </a:endParaRPr>
          </a:p>
        </p:txBody>
      </p:sp>
      <p:sp>
        <p:nvSpPr>
          <p:cNvPr id="3" name="Content Placeholder 2"/>
          <p:cNvSpPr>
            <a:spLocks noGrp="1"/>
          </p:cNvSpPr>
          <p:nvPr>
            <p:ph sz="half" idx="1"/>
          </p:nvPr>
        </p:nvSpPr>
        <p:spPr>
          <a:xfrm>
            <a:off x="609600" y="1524000"/>
            <a:ext cx="7983657" cy="5120640"/>
          </a:xfrm>
        </p:spPr>
        <p:txBody>
          <a:bodyPr anchor="t" anchorCtr="0">
            <a:noAutofit/>
          </a:bodyPr>
          <a:lstStyle/>
          <a:p>
            <a:pPr marL="0" indent="0">
              <a:lnSpc>
                <a:spcPct val="100000"/>
              </a:lnSpc>
              <a:spcBef>
                <a:spcPts val="0"/>
              </a:spcBef>
              <a:spcAft>
                <a:spcPts val="2400"/>
              </a:spcAft>
              <a:buNone/>
            </a:pPr>
            <a:r>
              <a:rPr lang="en-US" sz="2800" b="1" dirty="0" smtClean="0">
                <a:latin typeface="Calibri" panose="020F0502020204030204" pitchFamily="34" charset="0"/>
              </a:rPr>
              <a:t>Before </a:t>
            </a:r>
            <a:r>
              <a:rPr lang="en-US" sz="2800" b="1" dirty="0">
                <a:latin typeface="Calibri" panose="020F0502020204030204" pitchFamily="34" charset="0"/>
              </a:rPr>
              <a:t>brownfield plan is </a:t>
            </a:r>
            <a:r>
              <a:rPr lang="en-US" sz="2800" b="1" dirty="0" smtClean="0">
                <a:latin typeface="Calibri" panose="020F0502020204030204" pitchFamily="34" charset="0"/>
              </a:rPr>
              <a:t>adopted: </a:t>
            </a:r>
          </a:p>
          <a:p>
            <a:pPr lvl="1">
              <a:lnSpc>
                <a:spcPct val="100000"/>
              </a:lnSpc>
              <a:spcBef>
                <a:spcPts val="0"/>
              </a:spcBef>
              <a:spcAft>
                <a:spcPts val="2400"/>
              </a:spcAft>
              <a:buClr>
                <a:schemeClr val="tx1">
                  <a:lumMod val="65000"/>
                  <a:lumOff val="35000"/>
                </a:schemeClr>
              </a:buClr>
            </a:pPr>
            <a:r>
              <a:rPr lang="en-US" sz="2800" dirty="0" smtClean="0">
                <a:latin typeface="Calibri" panose="020F0502020204030204" pitchFamily="34" charset="0"/>
              </a:rPr>
              <a:t>Submit </a:t>
            </a:r>
            <a:r>
              <a:rPr lang="en-US" sz="2800" dirty="0">
                <a:latin typeface="Calibri" panose="020F0502020204030204" pitchFamily="34" charset="0"/>
              </a:rPr>
              <a:t>a Public Hearing Notification to DEQ and </a:t>
            </a:r>
            <a:r>
              <a:rPr lang="en-US" sz="2800" dirty="0" smtClean="0">
                <a:latin typeface="Calibri" panose="020F0502020204030204" pitchFamily="34" charset="0"/>
              </a:rPr>
              <a:t>MEDC</a:t>
            </a:r>
            <a:endParaRPr lang="en-US" sz="2800" dirty="0">
              <a:latin typeface="Calibri" panose="020F0502020204030204" pitchFamily="34" charset="0"/>
            </a:endParaRPr>
          </a:p>
          <a:p>
            <a:pPr lvl="1">
              <a:lnSpc>
                <a:spcPct val="100000"/>
              </a:lnSpc>
              <a:spcBef>
                <a:spcPts val="0"/>
              </a:spcBef>
              <a:spcAft>
                <a:spcPts val="2400"/>
              </a:spcAft>
              <a:buClr>
                <a:schemeClr val="tx1">
                  <a:lumMod val="65000"/>
                  <a:lumOff val="35000"/>
                </a:schemeClr>
              </a:buClr>
            </a:pPr>
            <a:r>
              <a:rPr lang="en-US" sz="2800" dirty="0">
                <a:latin typeface="Calibri" panose="020F0502020204030204" pitchFamily="34" charset="0"/>
              </a:rPr>
              <a:t>Hold a public hearing on the brownfield plan</a:t>
            </a:r>
          </a:p>
          <a:p>
            <a:pPr marL="3703320" lvl="7" indent="-457200">
              <a:lnSpc>
                <a:spcPct val="100000"/>
              </a:lnSpc>
              <a:spcBef>
                <a:spcPts val="0"/>
              </a:spcBef>
              <a:spcAft>
                <a:spcPts val="2400"/>
              </a:spcAft>
              <a:buClr>
                <a:schemeClr val="tx1">
                  <a:lumMod val="65000"/>
                  <a:lumOff val="35000"/>
                </a:schemeClr>
              </a:buClr>
            </a:pPr>
            <a:r>
              <a:rPr lang="en-US" sz="2800" dirty="0" smtClean="0">
                <a:latin typeface="Calibri" panose="020F0502020204030204" pitchFamily="34" charset="0"/>
              </a:rPr>
              <a:t>Plan </a:t>
            </a:r>
            <a:r>
              <a:rPr lang="en-US" sz="2800" dirty="0">
                <a:latin typeface="Calibri" panose="020F0502020204030204" pitchFamily="34" charset="0"/>
              </a:rPr>
              <a:t>is </a:t>
            </a:r>
            <a:r>
              <a:rPr lang="en-US" sz="2800" dirty="0" smtClean="0">
                <a:latin typeface="Calibri" panose="020F0502020204030204" pitchFamily="34" charset="0"/>
              </a:rPr>
              <a:t>approved by </a:t>
            </a:r>
            <a:r>
              <a:rPr lang="en-US" sz="2800" dirty="0">
                <a:latin typeface="Calibri" panose="020F0502020204030204" pitchFamily="34" charset="0"/>
              </a:rPr>
              <a:t>the governing body of the jurisdiction. </a:t>
            </a:r>
          </a:p>
        </p:txBody>
      </p:sp>
      <p:pic>
        <p:nvPicPr>
          <p:cNvPr id="7" name="Picture 6"/>
          <p:cNvPicPr>
            <a:picLocks noChangeAspect="1"/>
          </p:cNvPicPr>
          <p:nvPr/>
        </p:nvPicPr>
        <p:blipFill>
          <a:blip r:embed="rId3"/>
          <a:stretch>
            <a:fillRect/>
          </a:stretch>
        </p:blipFill>
        <p:spPr>
          <a:xfrm>
            <a:off x="7558400" y="152401"/>
            <a:ext cx="1359877" cy="762000"/>
          </a:xfrm>
          <a:prstGeom prst="rect">
            <a:avLst/>
          </a:prstGeom>
        </p:spPr>
      </p:pic>
      <p:pic>
        <p:nvPicPr>
          <p:cNvPr id="24578" name="Picture 2" descr="N:\Brownfield GandL Projects\2007 BROWNFIELD PROJECTS\2007-1075 West Branch Twp-Mulch PropertiesLLC\Photos &amp; Project Summary\Mulch Manufacturing final site visit 009.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4144994"/>
            <a:ext cx="3596348" cy="26971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56774" y="6347988"/>
            <a:ext cx="4469493" cy="369332"/>
          </a:xfrm>
          <a:prstGeom prst="rect">
            <a:avLst/>
          </a:prstGeom>
          <a:noFill/>
        </p:spPr>
        <p:txBody>
          <a:bodyPr wrap="none" rtlCol="0">
            <a:spAutoFit/>
          </a:bodyPr>
          <a:lstStyle/>
          <a:p>
            <a:r>
              <a:rPr lang="en-US" dirty="0" smtClean="0">
                <a:latin typeface="Calibri" panose="020F0502020204030204" pitchFamily="34" charset="0"/>
              </a:rPr>
              <a:t>Mulch Manufacturing, West Branch Township</a:t>
            </a:r>
            <a:endParaRPr lang="en-US" dirty="0">
              <a:latin typeface="Calibri" panose="020F0502020204030204" pitchFamily="34" charset="0"/>
            </a:endParaRPr>
          </a:p>
        </p:txBody>
      </p:sp>
    </p:spTree>
    <p:extLst>
      <p:ext uri="{BB962C8B-B14F-4D97-AF65-F5344CB8AC3E}">
        <p14:creationId xmlns:p14="http://schemas.microsoft.com/office/powerpoint/2010/main" val="2637501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6400800" cy="1143000"/>
          </a:xfrm>
        </p:spPr>
        <p:txBody>
          <a:bodyPr>
            <a:noAutofit/>
          </a:bodyPr>
          <a:lstStyle/>
          <a:p>
            <a:r>
              <a:rPr lang="en-US" sz="4000" b="1" dirty="0" smtClean="0">
                <a:solidFill>
                  <a:srgbClr val="002060"/>
                </a:solidFill>
                <a:latin typeface="Calibri" panose="020F0502020204030204" pitchFamily="34" charset="0"/>
              </a:rPr>
              <a:t>How does a BRA do a </a:t>
            </a:r>
            <a:r>
              <a:rPr lang="en-US" sz="4000" b="1" u="sng" dirty="0" smtClean="0">
                <a:solidFill>
                  <a:srgbClr val="002060"/>
                </a:solidFill>
                <a:latin typeface="Calibri" panose="020F0502020204030204" pitchFamily="34" charset="0"/>
              </a:rPr>
              <a:t>Brownfield</a:t>
            </a:r>
            <a:r>
              <a:rPr lang="en-US" sz="4000" b="1" dirty="0" smtClean="0">
                <a:solidFill>
                  <a:srgbClr val="002060"/>
                </a:solidFill>
                <a:latin typeface="Calibri" panose="020F0502020204030204" pitchFamily="34" charset="0"/>
              </a:rPr>
              <a:t> Plan?</a:t>
            </a:r>
            <a:endParaRPr lang="en-US" sz="4000" b="1" dirty="0">
              <a:solidFill>
                <a:srgbClr val="002060"/>
              </a:solidFill>
              <a:latin typeface="Calibri" panose="020F0502020204030204" pitchFamily="34" charset="0"/>
            </a:endParaRPr>
          </a:p>
        </p:txBody>
      </p:sp>
      <p:sp>
        <p:nvSpPr>
          <p:cNvPr id="3" name="Content Placeholder 2"/>
          <p:cNvSpPr>
            <a:spLocks noGrp="1"/>
          </p:cNvSpPr>
          <p:nvPr>
            <p:ph sz="half" idx="1"/>
          </p:nvPr>
        </p:nvSpPr>
        <p:spPr>
          <a:xfrm>
            <a:off x="2590800" y="1524000"/>
            <a:ext cx="6002457" cy="5120640"/>
          </a:xfrm>
        </p:spPr>
        <p:txBody>
          <a:bodyPr anchor="t" anchorCtr="0">
            <a:noAutofit/>
          </a:bodyPr>
          <a:lstStyle/>
          <a:p>
            <a:pPr marL="0" indent="0">
              <a:lnSpc>
                <a:spcPct val="100000"/>
              </a:lnSpc>
              <a:spcBef>
                <a:spcPts val="0"/>
              </a:spcBef>
              <a:spcAft>
                <a:spcPts val="2400"/>
              </a:spcAft>
              <a:buNone/>
            </a:pPr>
            <a:r>
              <a:rPr lang="en-US" sz="3000" b="1" dirty="0" smtClean="0">
                <a:latin typeface="Calibri" panose="020F0502020204030204" pitchFamily="34" charset="0"/>
              </a:rPr>
              <a:t>LOCAL-ONLY Projects:  </a:t>
            </a:r>
          </a:p>
          <a:p>
            <a:pPr>
              <a:spcBef>
                <a:spcPts val="0"/>
              </a:spcBef>
              <a:spcAft>
                <a:spcPts val="2400"/>
              </a:spcAft>
            </a:pPr>
            <a:r>
              <a:rPr lang="en-US" sz="2800" dirty="0" smtClean="0">
                <a:latin typeface="Calibri" panose="020F0502020204030204" pitchFamily="34" charset="0"/>
              </a:rPr>
              <a:t>Local-only </a:t>
            </a:r>
            <a:r>
              <a:rPr lang="en-US" sz="2800" dirty="0">
                <a:latin typeface="Calibri" panose="020F0502020204030204" pitchFamily="34" charset="0"/>
              </a:rPr>
              <a:t>TIF projects need only to have a </a:t>
            </a:r>
            <a:r>
              <a:rPr lang="en-US" sz="2800" dirty="0" smtClean="0">
                <a:latin typeface="Calibri" panose="020F0502020204030204" pitchFamily="34" charset="0"/>
              </a:rPr>
              <a:t>written brownfield plan</a:t>
            </a:r>
            <a:endParaRPr lang="en-US" sz="2800" dirty="0">
              <a:latin typeface="Calibri" panose="020F0502020204030204" pitchFamily="34" charset="0"/>
            </a:endParaRPr>
          </a:p>
          <a:p>
            <a:pPr>
              <a:spcBef>
                <a:spcPts val="0"/>
              </a:spcBef>
              <a:spcAft>
                <a:spcPts val="2400"/>
              </a:spcAft>
            </a:pPr>
            <a:r>
              <a:rPr lang="en-US" sz="2800" dirty="0" smtClean="0">
                <a:latin typeface="Calibri" panose="020F0502020204030204" pitchFamily="34" charset="0"/>
              </a:rPr>
              <a:t>Plan </a:t>
            </a:r>
            <a:r>
              <a:rPr lang="en-US" sz="2800" dirty="0">
                <a:latin typeface="Calibri" panose="020F0502020204030204" pitchFamily="34" charset="0"/>
              </a:rPr>
              <a:t>is </a:t>
            </a:r>
            <a:r>
              <a:rPr lang="en-US" sz="2800" dirty="0" smtClean="0">
                <a:latin typeface="Calibri" panose="020F0502020204030204" pitchFamily="34" charset="0"/>
              </a:rPr>
              <a:t>approved by </a:t>
            </a:r>
            <a:r>
              <a:rPr lang="en-US" sz="2800" dirty="0">
                <a:latin typeface="Calibri" panose="020F0502020204030204" pitchFamily="34" charset="0"/>
              </a:rPr>
              <a:t>the governing body of the </a:t>
            </a:r>
            <a:r>
              <a:rPr lang="en-US" sz="2800" dirty="0" smtClean="0">
                <a:latin typeface="Calibri" panose="020F0502020204030204" pitchFamily="34" charset="0"/>
              </a:rPr>
              <a:t>jurisdiction</a:t>
            </a:r>
          </a:p>
          <a:p>
            <a:pPr>
              <a:spcBef>
                <a:spcPts val="0"/>
              </a:spcBef>
              <a:spcAft>
                <a:spcPts val="2400"/>
              </a:spcAft>
            </a:pPr>
            <a:r>
              <a:rPr lang="en-US" sz="2800" dirty="0" smtClean="0">
                <a:latin typeface="Calibri" panose="020F0502020204030204" pitchFamily="34" charset="0"/>
              </a:rPr>
              <a:t>No work plan is needed</a:t>
            </a:r>
            <a:endParaRPr lang="en-US" sz="4000" dirty="0">
              <a:latin typeface="Calibri" panose="020F0502020204030204" pitchFamily="34" charset="0"/>
            </a:endParaRPr>
          </a:p>
        </p:txBody>
      </p:sp>
      <p:pic>
        <p:nvPicPr>
          <p:cNvPr id="7" name="Picture 6"/>
          <p:cNvPicPr>
            <a:picLocks noChangeAspect="1"/>
          </p:cNvPicPr>
          <p:nvPr/>
        </p:nvPicPr>
        <p:blipFill>
          <a:blip r:embed="rId3"/>
          <a:stretch>
            <a:fillRect/>
          </a:stretch>
        </p:blipFill>
        <p:spPr>
          <a:xfrm>
            <a:off x="7558400" y="152401"/>
            <a:ext cx="1359877" cy="762000"/>
          </a:xfrm>
          <a:prstGeom prst="rect">
            <a:avLst/>
          </a:prstGeom>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6200" y="5181600"/>
            <a:ext cx="3448050" cy="1585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657600" y="6376616"/>
            <a:ext cx="245110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7381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558400" y="152401"/>
            <a:ext cx="1359877" cy="762000"/>
          </a:xfrm>
          <a:prstGeom prst="rect">
            <a:avLst/>
          </a:prstGeom>
        </p:spPr>
      </p:pic>
      <p:sp>
        <p:nvSpPr>
          <p:cNvPr id="10" name="Title 1"/>
          <p:cNvSpPr txBox="1">
            <a:spLocks/>
          </p:cNvSpPr>
          <p:nvPr/>
        </p:nvSpPr>
        <p:spPr>
          <a:xfrm>
            <a:off x="119958" y="169000"/>
            <a:ext cx="7042842" cy="897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r>
              <a:rPr lang="en-US" sz="4000" b="1" dirty="0" smtClean="0">
                <a:solidFill>
                  <a:srgbClr val="002060"/>
                </a:solidFill>
                <a:latin typeface="Calibri" panose="020F0502020204030204" pitchFamily="34" charset="0"/>
              </a:rPr>
              <a:t>What’s in an Act 381 work plan?</a:t>
            </a:r>
            <a:endParaRPr lang="en-US" sz="4000" b="1" dirty="0">
              <a:solidFill>
                <a:srgbClr val="002060"/>
              </a:solidFill>
              <a:latin typeface="Calibri" panose="020F0502020204030204" pitchFamily="34" charset="0"/>
            </a:endParaRPr>
          </a:p>
        </p:txBody>
      </p:sp>
      <p:pic>
        <p:nvPicPr>
          <p:cNvPr id="25602" name="Picture 2" descr="N:\Brownfield GandL Projects\2007 BROWNFIELD PROJECTS\2007-1073 Berrien Co BRA-Harbor Shores\Photos &amp; Project Summary\clubhouse2.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4799" y="3919844"/>
            <a:ext cx="4250601" cy="28394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76800" y="6400800"/>
            <a:ext cx="3074047" cy="369332"/>
          </a:xfrm>
          <a:prstGeom prst="rect">
            <a:avLst/>
          </a:prstGeom>
          <a:noFill/>
        </p:spPr>
        <p:txBody>
          <a:bodyPr wrap="none" rtlCol="0">
            <a:spAutoFit/>
          </a:bodyPr>
          <a:lstStyle/>
          <a:p>
            <a:r>
              <a:rPr lang="en-US" dirty="0" smtClean="0">
                <a:latin typeface="Calibri" panose="020F0502020204030204" pitchFamily="34" charset="0"/>
              </a:rPr>
              <a:t>Harbor Shores, Benton Harbor</a:t>
            </a:r>
            <a:endParaRPr lang="en-US" dirty="0">
              <a:latin typeface="Calibri" panose="020F0502020204030204" pitchFamily="34" charset="0"/>
            </a:endParaRPr>
          </a:p>
        </p:txBody>
      </p:sp>
      <p:sp>
        <p:nvSpPr>
          <p:cNvPr id="3" name="Content Placeholder 2"/>
          <p:cNvSpPr>
            <a:spLocks noGrp="1"/>
          </p:cNvSpPr>
          <p:nvPr>
            <p:ph sz="half" idx="1"/>
          </p:nvPr>
        </p:nvSpPr>
        <p:spPr>
          <a:xfrm>
            <a:off x="2590800" y="1094715"/>
            <a:ext cx="6327477" cy="3474720"/>
          </a:xfrm>
        </p:spPr>
        <p:txBody>
          <a:bodyPr/>
          <a:lstStyle/>
          <a:p>
            <a:pPr marL="0" indent="0">
              <a:lnSpc>
                <a:spcPct val="100000"/>
              </a:lnSpc>
              <a:spcBef>
                <a:spcPts val="0"/>
              </a:spcBef>
              <a:spcAft>
                <a:spcPts val="2400"/>
              </a:spcAft>
              <a:buNone/>
            </a:pPr>
            <a:r>
              <a:rPr lang="en-US" sz="2800" b="1" dirty="0" smtClean="0">
                <a:latin typeface="Calibri" panose="020F0502020204030204" pitchFamily="34" charset="0"/>
              </a:rPr>
              <a:t>381 </a:t>
            </a:r>
            <a:r>
              <a:rPr lang="en-US" sz="2800" b="1" dirty="0">
                <a:latin typeface="Calibri" panose="020F0502020204030204" pitchFamily="34" charset="0"/>
              </a:rPr>
              <a:t>Work Plan:</a:t>
            </a:r>
            <a:endParaRPr lang="en-US" sz="2800" dirty="0">
              <a:latin typeface="Calibri" panose="020F0502020204030204" pitchFamily="34" charset="0"/>
            </a:endParaRPr>
          </a:p>
          <a:p>
            <a:pPr lvl="0">
              <a:lnSpc>
                <a:spcPct val="100000"/>
              </a:lnSpc>
              <a:spcBef>
                <a:spcPts val="0"/>
              </a:spcBef>
              <a:spcAft>
                <a:spcPts val="2400"/>
              </a:spcAft>
              <a:buClr>
                <a:schemeClr val="tx1">
                  <a:lumMod val="65000"/>
                  <a:lumOff val="35000"/>
                </a:schemeClr>
              </a:buClr>
            </a:pPr>
            <a:r>
              <a:rPr lang="en-US" sz="2800" dirty="0">
                <a:latin typeface="Calibri" panose="020F0502020204030204" pitchFamily="34" charset="0"/>
              </a:rPr>
              <a:t>Includes specific eligible activities and cost details</a:t>
            </a:r>
          </a:p>
          <a:p>
            <a:pPr lvl="0">
              <a:lnSpc>
                <a:spcPct val="100000"/>
              </a:lnSpc>
              <a:spcBef>
                <a:spcPts val="0"/>
              </a:spcBef>
              <a:spcAft>
                <a:spcPts val="2400"/>
              </a:spcAft>
              <a:buClr>
                <a:schemeClr val="tx1">
                  <a:lumMod val="65000"/>
                  <a:lumOff val="35000"/>
                </a:schemeClr>
              </a:buClr>
            </a:pPr>
            <a:r>
              <a:rPr lang="en-US" sz="2800" dirty="0">
                <a:latin typeface="Calibri" panose="020F0502020204030204" pitchFamily="34" charset="0"/>
              </a:rPr>
              <a:t>Needs to include </a:t>
            </a:r>
            <a:r>
              <a:rPr lang="en-US" sz="2800" dirty="0" smtClean="0">
                <a:latin typeface="Calibri" panose="020F0502020204030204" pitchFamily="34" charset="0"/>
              </a:rPr>
              <a:t>documentation </a:t>
            </a:r>
            <a:r>
              <a:rPr lang="en-US" sz="2800" dirty="0">
                <a:latin typeface="Calibri" panose="020F0502020204030204" pitchFamily="34" charset="0"/>
              </a:rPr>
              <a:t>to confirm the property is </a:t>
            </a:r>
            <a:r>
              <a:rPr lang="en-US" sz="2800" dirty="0" smtClean="0">
                <a:latin typeface="Calibri" panose="020F0502020204030204" pitchFamily="34" charset="0"/>
              </a:rPr>
              <a:t>eligible</a:t>
            </a:r>
            <a:endParaRPr lang="en-US" sz="2800" dirty="0">
              <a:latin typeface="Calibri" panose="020F0502020204030204" pitchFamily="34" charset="0"/>
            </a:endParaRPr>
          </a:p>
          <a:p>
            <a:endParaRPr lang="en-US" dirty="0"/>
          </a:p>
        </p:txBody>
      </p:sp>
      <p:pic>
        <p:nvPicPr>
          <p:cNvPr id="25603" name="Picture 3" descr="N:\Brownfield GandL Projects\2007 BROWNFIELD PROJECTS\2007-1073 Berrien Co BRA-Harbor Shores\Photos &amp; Project Summary\benton harbor sites before\P1011966.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b="28537"/>
          <a:stretch/>
        </p:blipFill>
        <p:spPr bwMode="auto">
          <a:xfrm>
            <a:off x="4764387" y="4162328"/>
            <a:ext cx="4267200" cy="2287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9578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9000"/>
            <a:ext cx="5867400" cy="1143000"/>
          </a:xfrm>
        </p:spPr>
        <p:txBody>
          <a:bodyPr>
            <a:normAutofit fontScale="90000"/>
          </a:bodyPr>
          <a:lstStyle/>
          <a:p>
            <a:r>
              <a:rPr lang="en-US" sz="4000" b="1" dirty="0" smtClean="0">
                <a:solidFill>
                  <a:srgbClr val="002060"/>
                </a:solidFill>
                <a:latin typeface="Calibri" panose="020F0502020204030204" pitchFamily="34" charset="0"/>
              </a:rPr>
              <a:t>How does a BRA do an Act 381 </a:t>
            </a:r>
            <a:r>
              <a:rPr lang="en-US" sz="4000" b="1" u="sng" dirty="0" smtClean="0">
                <a:solidFill>
                  <a:srgbClr val="002060"/>
                </a:solidFill>
                <a:latin typeface="Calibri" panose="020F0502020204030204" pitchFamily="34" charset="0"/>
              </a:rPr>
              <a:t>Work Plan</a:t>
            </a:r>
            <a:r>
              <a:rPr lang="en-US" sz="4000" b="1" dirty="0" smtClean="0">
                <a:solidFill>
                  <a:srgbClr val="002060"/>
                </a:solidFill>
                <a:latin typeface="Calibri" panose="020F0502020204030204" pitchFamily="34" charset="0"/>
              </a:rPr>
              <a:t>?</a:t>
            </a:r>
            <a:endParaRPr lang="en-US" sz="4000" b="1" dirty="0">
              <a:solidFill>
                <a:srgbClr val="002060"/>
              </a:solidFill>
              <a:latin typeface="Calibri" panose="020F0502020204030204" pitchFamily="34" charset="0"/>
            </a:endParaRPr>
          </a:p>
        </p:txBody>
      </p:sp>
      <p:sp>
        <p:nvSpPr>
          <p:cNvPr id="3" name="Content Placeholder 2"/>
          <p:cNvSpPr>
            <a:spLocks noGrp="1"/>
          </p:cNvSpPr>
          <p:nvPr>
            <p:ph sz="half" idx="1"/>
          </p:nvPr>
        </p:nvSpPr>
        <p:spPr>
          <a:xfrm>
            <a:off x="-228600" y="1365715"/>
            <a:ext cx="5334000" cy="5167179"/>
          </a:xfrm>
        </p:spPr>
        <p:txBody>
          <a:bodyPr anchor="t" anchorCtr="0">
            <a:noAutofit/>
          </a:bodyPr>
          <a:lstStyle/>
          <a:p>
            <a:pPr lvl="1">
              <a:lnSpc>
                <a:spcPct val="100000"/>
              </a:lnSpc>
              <a:spcBef>
                <a:spcPts val="0"/>
              </a:spcBef>
              <a:spcAft>
                <a:spcPts val="2400"/>
              </a:spcAft>
              <a:buClr>
                <a:schemeClr val="tx1">
                  <a:lumMod val="65000"/>
                  <a:lumOff val="35000"/>
                </a:schemeClr>
              </a:buClr>
            </a:pPr>
            <a:r>
              <a:rPr lang="en-US" sz="2800" dirty="0" smtClean="0">
                <a:latin typeface="Calibri" panose="020F0502020204030204" pitchFamily="34" charset="0"/>
              </a:rPr>
              <a:t>Developer drafts Act </a:t>
            </a:r>
            <a:r>
              <a:rPr lang="en-US" sz="2800" dirty="0">
                <a:latin typeface="Calibri" panose="020F0502020204030204" pitchFamily="34" charset="0"/>
              </a:rPr>
              <a:t>381 work plan for DEQ / MSF </a:t>
            </a:r>
            <a:r>
              <a:rPr lang="en-US" sz="2800" dirty="0" smtClean="0">
                <a:latin typeface="Calibri" panose="020F0502020204030204" pitchFamily="34" charset="0"/>
              </a:rPr>
              <a:t>approval.</a:t>
            </a:r>
          </a:p>
          <a:p>
            <a:pPr lvl="1">
              <a:lnSpc>
                <a:spcPct val="100000"/>
              </a:lnSpc>
              <a:spcBef>
                <a:spcPts val="0"/>
              </a:spcBef>
              <a:spcAft>
                <a:spcPts val="2400"/>
              </a:spcAft>
              <a:buClr>
                <a:schemeClr val="tx1">
                  <a:lumMod val="65000"/>
                  <a:lumOff val="35000"/>
                </a:schemeClr>
              </a:buClr>
            </a:pPr>
            <a:r>
              <a:rPr lang="en-US" sz="2800" dirty="0" smtClean="0">
                <a:latin typeface="Calibri" panose="020F0502020204030204" pitchFamily="34" charset="0"/>
              </a:rPr>
              <a:t> Developer consults MEDC/ </a:t>
            </a:r>
            <a:r>
              <a:rPr lang="en-US" sz="2800" dirty="0">
                <a:latin typeface="Calibri" panose="020F0502020204030204" pitchFamily="34" charset="0"/>
              </a:rPr>
              <a:t>DEQ before submitting </a:t>
            </a:r>
            <a:r>
              <a:rPr lang="en-US" sz="2800" dirty="0" smtClean="0">
                <a:latin typeface="Calibri" panose="020F0502020204030204" pitchFamily="34" charset="0"/>
              </a:rPr>
              <a:t>work plan</a:t>
            </a:r>
          </a:p>
          <a:p>
            <a:pPr lvl="1">
              <a:lnSpc>
                <a:spcPct val="100000"/>
              </a:lnSpc>
              <a:spcBef>
                <a:spcPts val="0"/>
              </a:spcBef>
              <a:spcAft>
                <a:spcPts val="2400"/>
              </a:spcAft>
              <a:buClr>
                <a:schemeClr val="tx1">
                  <a:lumMod val="65000"/>
                  <a:lumOff val="35000"/>
                </a:schemeClr>
              </a:buClr>
            </a:pPr>
            <a:r>
              <a:rPr lang="en-US" sz="2800" dirty="0" smtClean="0">
                <a:latin typeface="Calibri" panose="020F0502020204030204" pitchFamily="34" charset="0"/>
              </a:rPr>
              <a:t>BRA submits the work plan</a:t>
            </a:r>
          </a:p>
          <a:p>
            <a:pPr lvl="1">
              <a:lnSpc>
                <a:spcPct val="100000"/>
              </a:lnSpc>
              <a:spcBef>
                <a:spcPts val="0"/>
              </a:spcBef>
              <a:spcAft>
                <a:spcPts val="2400"/>
              </a:spcAft>
              <a:buClr>
                <a:schemeClr val="tx1">
                  <a:lumMod val="65000"/>
                  <a:lumOff val="35000"/>
                </a:schemeClr>
              </a:buClr>
            </a:pPr>
            <a:r>
              <a:rPr lang="en-US" sz="2800" dirty="0" smtClean="0">
                <a:latin typeface="Calibri" panose="020F0502020204030204" pitchFamily="34" charset="0"/>
              </a:rPr>
              <a:t>MEDC and </a:t>
            </a:r>
            <a:r>
              <a:rPr lang="en-US" sz="2800" dirty="0">
                <a:latin typeface="Calibri" panose="020F0502020204030204" pitchFamily="34" charset="0"/>
              </a:rPr>
              <a:t>DEQ staff </a:t>
            </a:r>
            <a:r>
              <a:rPr lang="en-US" sz="2800" dirty="0" smtClean="0">
                <a:latin typeface="Calibri" panose="020F0502020204030204" pitchFamily="34" charset="0"/>
              </a:rPr>
              <a:t>both review </a:t>
            </a:r>
            <a:r>
              <a:rPr lang="en-US" sz="2800" dirty="0">
                <a:latin typeface="Calibri" panose="020F0502020204030204" pitchFamily="34" charset="0"/>
              </a:rPr>
              <a:t>the </a:t>
            </a:r>
            <a:r>
              <a:rPr lang="en-US" sz="2800" dirty="0" smtClean="0">
                <a:latin typeface="Calibri" panose="020F0502020204030204" pitchFamily="34" charset="0"/>
              </a:rPr>
              <a:t>project, </a:t>
            </a:r>
            <a:r>
              <a:rPr lang="en-US" sz="2800" dirty="0">
                <a:latin typeface="Calibri" panose="020F0502020204030204" pitchFamily="34" charset="0"/>
              </a:rPr>
              <a:t>but approve it separately. </a:t>
            </a:r>
          </a:p>
          <a:p>
            <a:pPr marL="502920" lvl="1" indent="0">
              <a:lnSpc>
                <a:spcPct val="100000"/>
              </a:lnSpc>
              <a:spcBef>
                <a:spcPts val="0"/>
              </a:spcBef>
              <a:spcAft>
                <a:spcPts val="2400"/>
              </a:spcAft>
              <a:buClr>
                <a:schemeClr val="tx1">
                  <a:lumMod val="65000"/>
                  <a:lumOff val="35000"/>
                </a:schemeClr>
              </a:buClr>
              <a:buNone/>
            </a:pPr>
            <a:endParaRPr lang="en-US" sz="2800" dirty="0">
              <a:latin typeface="Calibri" panose="020F0502020204030204" pitchFamily="34" charset="0"/>
            </a:endParaRPr>
          </a:p>
        </p:txBody>
      </p:sp>
      <p:pic>
        <p:nvPicPr>
          <p:cNvPr id="6" name="Content Placeholder 5"/>
          <p:cNvPicPr>
            <a:picLocks noGrp="1" noChangeAspect="1"/>
          </p:cNvPicPr>
          <p:nvPr>
            <p:ph sz="half" idx="2"/>
          </p:nvPr>
        </p:nvPicPr>
        <p:blipFill>
          <a:blip r:embed="rId3"/>
          <a:stretch>
            <a:fillRect/>
          </a:stretch>
        </p:blipFill>
        <p:spPr>
          <a:xfrm>
            <a:off x="4733165" y="2209800"/>
            <a:ext cx="4189379" cy="4432946"/>
          </a:xfrm>
          <a:prstGeom prst="rect">
            <a:avLst/>
          </a:prstGeom>
        </p:spPr>
      </p:pic>
      <p:pic>
        <p:nvPicPr>
          <p:cNvPr id="7" name="Picture 6"/>
          <p:cNvPicPr>
            <a:picLocks noChangeAspect="1"/>
          </p:cNvPicPr>
          <p:nvPr/>
        </p:nvPicPr>
        <p:blipFill>
          <a:blip r:embed="rId4"/>
          <a:stretch>
            <a:fillRect/>
          </a:stretch>
        </p:blipFill>
        <p:spPr>
          <a:xfrm>
            <a:off x="2315424" y="6237213"/>
            <a:ext cx="2341067" cy="591363"/>
          </a:xfrm>
          <a:prstGeom prst="rect">
            <a:avLst/>
          </a:prstGeom>
        </p:spPr>
      </p:pic>
      <p:pic>
        <p:nvPicPr>
          <p:cNvPr id="9" name="Picture 8"/>
          <p:cNvPicPr>
            <a:picLocks noChangeAspect="1"/>
          </p:cNvPicPr>
          <p:nvPr/>
        </p:nvPicPr>
        <p:blipFill>
          <a:blip r:embed="rId5"/>
          <a:stretch>
            <a:fillRect/>
          </a:stretch>
        </p:blipFill>
        <p:spPr>
          <a:xfrm>
            <a:off x="7558400" y="152401"/>
            <a:ext cx="1359877" cy="762000"/>
          </a:xfrm>
          <a:prstGeom prst="rect">
            <a:avLst/>
          </a:prstGeom>
        </p:spPr>
      </p:pic>
    </p:spTree>
    <p:extLst>
      <p:ext uri="{BB962C8B-B14F-4D97-AF65-F5344CB8AC3E}">
        <p14:creationId xmlns:p14="http://schemas.microsoft.com/office/powerpoint/2010/main" val="28511299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371" y="48707"/>
            <a:ext cx="6781800" cy="1551493"/>
          </a:xfrm>
        </p:spPr>
        <p:txBody>
          <a:bodyPr>
            <a:normAutofit/>
          </a:bodyPr>
          <a:lstStyle/>
          <a:p>
            <a:r>
              <a:rPr lang="en-US" sz="4000" b="1" dirty="0">
                <a:solidFill>
                  <a:srgbClr val="002060"/>
                </a:solidFill>
                <a:latin typeface="Calibri" panose="020F0502020204030204" pitchFamily="34" charset="0"/>
              </a:rPr>
              <a:t>Where are </a:t>
            </a:r>
            <a:r>
              <a:rPr lang="en-US" sz="4000" b="1" dirty="0" smtClean="0">
                <a:solidFill>
                  <a:srgbClr val="002060"/>
                </a:solidFill>
                <a:latin typeface="Calibri" panose="020F0502020204030204" pitchFamily="34" charset="0"/>
              </a:rPr>
              <a:t>brownfield sites </a:t>
            </a:r>
            <a:r>
              <a:rPr lang="en-US" sz="4000" b="1" dirty="0">
                <a:solidFill>
                  <a:srgbClr val="002060"/>
                </a:solidFill>
                <a:latin typeface="Calibri" panose="020F0502020204030204" pitchFamily="34" charset="0"/>
              </a:rPr>
              <a:t>in </a:t>
            </a:r>
            <a:r>
              <a:rPr lang="en-US" sz="4000" b="1" dirty="0" smtClean="0">
                <a:solidFill>
                  <a:srgbClr val="002060"/>
                </a:solidFill>
                <a:latin typeface="Calibri" panose="020F0502020204030204" pitchFamily="34" charset="0"/>
              </a:rPr>
              <a:t>my community?</a:t>
            </a:r>
            <a:endParaRPr lang="en-US" dirty="0"/>
          </a:p>
        </p:txBody>
      </p:sp>
      <p:sp>
        <p:nvSpPr>
          <p:cNvPr id="3" name="Content Placeholder 2"/>
          <p:cNvSpPr>
            <a:spLocks noGrp="1"/>
          </p:cNvSpPr>
          <p:nvPr>
            <p:ph sz="half" idx="1"/>
          </p:nvPr>
        </p:nvSpPr>
        <p:spPr>
          <a:xfrm>
            <a:off x="5896448" y="1676400"/>
            <a:ext cx="3033900" cy="4876800"/>
          </a:xfrm>
        </p:spPr>
        <p:txBody>
          <a:bodyPr>
            <a:normAutofit fontScale="92500" lnSpcReduction="20000"/>
          </a:bodyPr>
          <a:lstStyle/>
          <a:p>
            <a:pPr marL="0" indent="0">
              <a:buNone/>
            </a:pPr>
            <a:endParaRPr lang="en-US" dirty="0" smtClean="0"/>
          </a:p>
          <a:p>
            <a:pPr marL="0" indent="0">
              <a:buClr>
                <a:schemeClr val="tx1">
                  <a:lumMod val="65000"/>
                  <a:lumOff val="35000"/>
                </a:schemeClr>
              </a:buClr>
              <a:buNone/>
            </a:pPr>
            <a:r>
              <a:rPr lang="en-US" sz="3000" dirty="0" smtClean="0">
                <a:latin typeface="Calibri" panose="020F0502020204030204" pitchFamily="34" charset="0"/>
              </a:rPr>
              <a:t>Featured </a:t>
            </a:r>
            <a:r>
              <a:rPr lang="en-US" sz="3000" dirty="0">
                <a:latin typeface="Calibri" panose="020F0502020204030204" pitchFamily="34" charset="0"/>
              </a:rPr>
              <a:t>Online Services</a:t>
            </a:r>
            <a:r>
              <a:rPr lang="en-US" sz="3000" dirty="0" smtClean="0">
                <a:latin typeface="Calibri" panose="020F0502020204030204" pitchFamily="34" charset="0"/>
              </a:rPr>
              <a:t>:</a:t>
            </a:r>
          </a:p>
          <a:p>
            <a:pPr>
              <a:buClr>
                <a:schemeClr val="tx1">
                  <a:lumMod val="65000"/>
                  <a:lumOff val="35000"/>
                </a:schemeClr>
              </a:buClr>
            </a:pPr>
            <a:r>
              <a:rPr lang="en-US" sz="3000" dirty="0" smtClean="0">
                <a:latin typeface="Calibri" panose="020F0502020204030204" pitchFamily="34" charset="0"/>
              </a:rPr>
              <a:t>Inventory </a:t>
            </a:r>
            <a:r>
              <a:rPr lang="en-US" sz="3000" dirty="0">
                <a:latin typeface="Calibri" panose="020F0502020204030204" pitchFamily="34" charset="0"/>
              </a:rPr>
              <a:t>of </a:t>
            </a:r>
            <a:r>
              <a:rPr lang="en-US" sz="3000" dirty="0" smtClean="0">
                <a:latin typeface="Calibri" panose="020F0502020204030204" pitchFamily="34" charset="0"/>
              </a:rPr>
              <a:t>Facilities</a:t>
            </a:r>
            <a:endParaRPr lang="en-US" sz="3000" dirty="0">
              <a:latin typeface="Calibri" panose="020F0502020204030204" pitchFamily="34" charset="0"/>
            </a:endParaRPr>
          </a:p>
          <a:p>
            <a:pPr>
              <a:buClr>
                <a:schemeClr val="tx1">
                  <a:lumMod val="65000"/>
                  <a:lumOff val="35000"/>
                </a:schemeClr>
              </a:buClr>
            </a:pPr>
            <a:r>
              <a:rPr lang="en-US" sz="3000" dirty="0" smtClean="0">
                <a:latin typeface="Calibri" panose="020F0502020204030204" pitchFamily="34" charset="0"/>
              </a:rPr>
              <a:t>Leaking </a:t>
            </a:r>
            <a:r>
              <a:rPr lang="en-US" sz="3000" dirty="0">
                <a:latin typeface="Calibri" panose="020F0502020204030204" pitchFamily="34" charset="0"/>
              </a:rPr>
              <a:t>Underground Storage Tank </a:t>
            </a:r>
            <a:r>
              <a:rPr lang="en-US" sz="3000" dirty="0" smtClean="0">
                <a:latin typeface="Calibri" panose="020F0502020204030204" pitchFamily="34" charset="0"/>
              </a:rPr>
              <a:t>Sites</a:t>
            </a:r>
            <a:endParaRPr lang="en-US" sz="3000" dirty="0">
              <a:latin typeface="Calibri" panose="020F0502020204030204" pitchFamily="34" charset="0"/>
            </a:endParaRPr>
          </a:p>
          <a:p>
            <a:pPr>
              <a:buClr>
                <a:schemeClr val="tx1">
                  <a:lumMod val="65000"/>
                  <a:lumOff val="35000"/>
                </a:schemeClr>
              </a:buClr>
            </a:pPr>
            <a:r>
              <a:rPr lang="en-US" sz="3000" dirty="0" smtClean="0">
                <a:latin typeface="Calibri" panose="020F0502020204030204" pitchFamily="34" charset="0"/>
              </a:rPr>
              <a:t>Underground </a:t>
            </a:r>
            <a:r>
              <a:rPr lang="en-US" sz="3000" dirty="0">
                <a:latin typeface="Calibri" panose="020F0502020204030204" pitchFamily="34" charset="0"/>
              </a:rPr>
              <a:t>Storage Tank </a:t>
            </a:r>
            <a:r>
              <a:rPr lang="en-US" sz="3000" dirty="0" smtClean="0">
                <a:latin typeface="Calibri" panose="020F0502020204030204" pitchFamily="34" charset="0"/>
              </a:rPr>
              <a:t>Sites </a:t>
            </a:r>
          </a:p>
          <a:p>
            <a:pPr>
              <a:buClr>
                <a:schemeClr val="tx1">
                  <a:lumMod val="65000"/>
                  <a:lumOff val="35000"/>
                </a:schemeClr>
              </a:buClr>
            </a:pPr>
            <a:r>
              <a:rPr lang="en-US" sz="3000" dirty="0" smtClean="0">
                <a:latin typeface="Calibri" panose="020F0502020204030204" pitchFamily="34" charset="0"/>
              </a:rPr>
              <a:t>Michigan </a:t>
            </a:r>
            <a:r>
              <a:rPr lang="en-US" sz="3000" dirty="0">
                <a:latin typeface="Calibri" panose="020F0502020204030204" pitchFamily="34" charset="0"/>
              </a:rPr>
              <a:t>Environmental Mapper</a:t>
            </a:r>
          </a:p>
          <a:p>
            <a:endParaRPr lang="en-US" dirty="0"/>
          </a:p>
        </p:txBody>
      </p:sp>
      <p:pic>
        <p:nvPicPr>
          <p:cNvPr id="6" name="Content Placeholder 5"/>
          <p:cNvPicPr>
            <a:picLocks noGrp="1" noChangeAspect="1"/>
          </p:cNvPicPr>
          <p:nvPr>
            <p:ph sz="half" idx="2"/>
          </p:nvPr>
        </p:nvPicPr>
        <p:blipFill>
          <a:blip r:embed="rId3"/>
          <a:stretch>
            <a:fillRect/>
          </a:stretch>
        </p:blipFill>
        <p:spPr>
          <a:xfrm>
            <a:off x="152400" y="3276600"/>
            <a:ext cx="5331982" cy="3391140"/>
          </a:xfrm>
          <a:prstGeom prst="rect">
            <a:avLst/>
          </a:prstGeom>
        </p:spPr>
      </p:pic>
      <p:sp>
        <p:nvSpPr>
          <p:cNvPr id="7" name="Rectangle 6"/>
          <p:cNvSpPr/>
          <p:nvPr/>
        </p:nvSpPr>
        <p:spPr>
          <a:xfrm>
            <a:off x="762000" y="1905000"/>
            <a:ext cx="4572000" cy="954107"/>
          </a:xfrm>
          <a:prstGeom prst="rect">
            <a:avLst/>
          </a:prstGeom>
        </p:spPr>
        <p:txBody>
          <a:bodyPr>
            <a:spAutoFit/>
          </a:bodyPr>
          <a:lstStyle/>
          <a:p>
            <a:pPr lvl="0" algn="r"/>
            <a:r>
              <a:rPr lang="en-US" sz="2800" b="1" dirty="0">
                <a:solidFill>
                  <a:srgbClr val="00B050"/>
                </a:solidFill>
                <a:latin typeface="Calibri" panose="020F0502020204030204" pitchFamily="34" charset="0"/>
                <a:hlinkClick r:id="rId4"/>
              </a:rPr>
              <a:t>www.michigan.gov/deq</a:t>
            </a:r>
            <a:r>
              <a:rPr lang="en-US" sz="2800" b="1" dirty="0">
                <a:solidFill>
                  <a:srgbClr val="00B050"/>
                </a:solidFill>
                <a:latin typeface="Calibri" panose="020F0502020204030204" pitchFamily="34" charset="0"/>
              </a:rPr>
              <a:t>  </a:t>
            </a:r>
          </a:p>
          <a:p>
            <a:pPr lvl="0" algn="r"/>
            <a:r>
              <a:rPr lang="en-US" sz="2800" b="1" dirty="0">
                <a:solidFill>
                  <a:schemeClr val="tx1">
                    <a:lumMod val="65000"/>
                    <a:lumOff val="35000"/>
                  </a:schemeClr>
                </a:solidFill>
                <a:latin typeface="Calibri" panose="020F0502020204030204" pitchFamily="34" charset="0"/>
              </a:rPr>
              <a:t>Click on LAND</a:t>
            </a:r>
          </a:p>
        </p:txBody>
      </p:sp>
      <p:pic>
        <p:nvPicPr>
          <p:cNvPr id="8" name="Picture 7"/>
          <p:cNvPicPr>
            <a:picLocks noChangeAspect="1"/>
          </p:cNvPicPr>
          <p:nvPr/>
        </p:nvPicPr>
        <p:blipFill>
          <a:blip r:embed="rId5"/>
          <a:stretch>
            <a:fillRect/>
          </a:stretch>
        </p:blipFill>
        <p:spPr>
          <a:xfrm>
            <a:off x="7558400" y="152401"/>
            <a:ext cx="1359877" cy="762000"/>
          </a:xfrm>
          <a:prstGeom prst="rect">
            <a:avLst/>
          </a:prstGeom>
        </p:spPr>
      </p:pic>
    </p:spTree>
    <p:extLst>
      <p:ext uri="{BB962C8B-B14F-4D97-AF65-F5344CB8AC3E}">
        <p14:creationId xmlns:p14="http://schemas.microsoft.com/office/powerpoint/2010/main" val="2906650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p:cNvSpPr txBox="1">
            <a:spLocks/>
          </p:cNvSpPr>
          <p:nvPr/>
        </p:nvSpPr>
        <p:spPr>
          <a:xfrm>
            <a:off x="2438400" y="1371600"/>
            <a:ext cx="6479877" cy="441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lvl="1">
              <a:lnSpc>
                <a:spcPct val="80000"/>
              </a:lnSpc>
              <a:buFont typeface="Arial" panose="020B0604020202020204" pitchFamily="34" charset="0"/>
              <a:buChar char="•"/>
            </a:pPr>
            <a:r>
              <a:rPr lang="en-US" b="1" dirty="0" smtClean="0">
                <a:solidFill>
                  <a:schemeClr val="tx1">
                    <a:lumMod val="65000"/>
                    <a:lumOff val="35000"/>
                  </a:schemeClr>
                </a:solidFill>
                <a:latin typeface="Calibri" panose="020F0502020204030204" pitchFamily="34" charset="0"/>
              </a:rPr>
              <a:t>Assessment grants: </a:t>
            </a:r>
            <a:r>
              <a:rPr lang="en-US" dirty="0" smtClean="0">
                <a:solidFill>
                  <a:schemeClr val="tx1">
                    <a:lumMod val="65000"/>
                    <a:lumOff val="35000"/>
                  </a:schemeClr>
                </a:solidFill>
                <a:latin typeface="Calibri" panose="020F0502020204030204" pitchFamily="34" charset="0"/>
              </a:rPr>
              <a:t>plan</a:t>
            </a:r>
            <a:r>
              <a:rPr lang="en-US" dirty="0">
                <a:solidFill>
                  <a:schemeClr val="tx1">
                    <a:lumMod val="65000"/>
                    <a:lumOff val="35000"/>
                  </a:schemeClr>
                </a:solidFill>
                <a:latin typeface="Calibri" panose="020F0502020204030204" pitchFamily="34" charset="0"/>
              </a:rPr>
              <a:t>, inventory, prioritize and assess brownfields, conduct community involvement, and </a:t>
            </a:r>
            <a:r>
              <a:rPr lang="en-US" dirty="0" smtClean="0">
                <a:solidFill>
                  <a:schemeClr val="tx1">
                    <a:lumMod val="65000"/>
                    <a:lumOff val="35000"/>
                  </a:schemeClr>
                </a:solidFill>
                <a:latin typeface="Calibri" panose="020F0502020204030204" pitchFamily="34" charset="0"/>
              </a:rPr>
              <a:t>plan cleanup/redevelopment</a:t>
            </a:r>
            <a:endParaRPr lang="en-US" dirty="0">
              <a:solidFill>
                <a:schemeClr val="tx1">
                  <a:lumMod val="65000"/>
                  <a:lumOff val="35000"/>
                </a:schemeClr>
              </a:solidFill>
              <a:latin typeface="Calibri" panose="020F0502020204030204" pitchFamily="34" charset="0"/>
            </a:endParaRPr>
          </a:p>
          <a:p>
            <a:pPr lvl="1">
              <a:lnSpc>
                <a:spcPct val="80000"/>
              </a:lnSpc>
              <a:buFont typeface="Arial" panose="020B0604020202020204" pitchFamily="34" charset="0"/>
              <a:buChar char="•"/>
            </a:pPr>
            <a:endParaRPr lang="en-US" dirty="0" smtClean="0">
              <a:solidFill>
                <a:schemeClr val="tx1">
                  <a:lumMod val="65000"/>
                  <a:lumOff val="35000"/>
                </a:schemeClr>
              </a:solidFill>
              <a:latin typeface="Calibri" panose="020F0502020204030204" pitchFamily="34" charset="0"/>
            </a:endParaRPr>
          </a:p>
          <a:p>
            <a:pPr lvl="1">
              <a:lnSpc>
                <a:spcPct val="80000"/>
              </a:lnSpc>
              <a:buFont typeface="Arial" panose="020B0604020202020204" pitchFamily="34" charset="0"/>
              <a:buChar char="•"/>
            </a:pPr>
            <a:r>
              <a:rPr lang="en-US" b="1" dirty="0" smtClean="0">
                <a:solidFill>
                  <a:schemeClr val="tx1">
                    <a:lumMod val="65000"/>
                    <a:lumOff val="35000"/>
                  </a:schemeClr>
                </a:solidFill>
                <a:latin typeface="Calibri" panose="020F0502020204030204" pitchFamily="34" charset="0"/>
              </a:rPr>
              <a:t>Revolving Loan Fund grants: </a:t>
            </a:r>
            <a:r>
              <a:rPr lang="en-US" dirty="0">
                <a:solidFill>
                  <a:schemeClr val="tx1">
                    <a:lumMod val="65000"/>
                    <a:lumOff val="35000"/>
                  </a:schemeClr>
                </a:solidFill>
                <a:latin typeface="Calibri" panose="020F0502020204030204" pitchFamily="34" charset="0"/>
              </a:rPr>
              <a:t>capitalize a revolving loan fund that provides loans and </a:t>
            </a:r>
            <a:r>
              <a:rPr lang="en-US" dirty="0" err="1">
                <a:solidFill>
                  <a:schemeClr val="tx1">
                    <a:lumMod val="65000"/>
                    <a:lumOff val="35000"/>
                  </a:schemeClr>
                </a:solidFill>
                <a:latin typeface="Calibri" panose="020F0502020204030204" pitchFamily="34" charset="0"/>
              </a:rPr>
              <a:t>subgrants</a:t>
            </a:r>
            <a:r>
              <a:rPr lang="en-US" dirty="0">
                <a:solidFill>
                  <a:schemeClr val="tx1">
                    <a:lumMod val="65000"/>
                    <a:lumOff val="35000"/>
                  </a:schemeClr>
                </a:solidFill>
                <a:latin typeface="Calibri" panose="020F0502020204030204" pitchFamily="34" charset="0"/>
              </a:rPr>
              <a:t> to </a:t>
            </a:r>
            <a:r>
              <a:rPr lang="en-US" dirty="0" smtClean="0">
                <a:solidFill>
                  <a:schemeClr val="tx1">
                    <a:lumMod val="65000"/>
                    <a:lumOff val="35000"/>
                  </a:schemeClr>
                </a:solidFill>
                <a:latin typeface="Calibri" panose="020F0502020204030204" pitchFamily="34" charset="0"/>
              </a:rPr>
              <a:t>clean up </a:t>
            </a:r>
            <a:r>
              <a:rPr lang="en-US" dirty="0">
                <a:solidFill>
                  <a:schemeClr val="tx1">
                    <a:lumMod val="65000"/>
                    <a:lumOff val="35000"/>
                  </a:schemeClr>
                </a:solidFill>
                <a:latin typeface="Calibri" panose="020F0502020204030204" pitchFamily="34" charset="0"/>
              </a:rPr>
              <a:t>brownfield </a:t>
            </a:r>
            <a:r>
              <a:rPr lang="en-US" dirty="0" smtClean="0">
                <a:solidFill>
                  <a:schemeClr val="tx1">
                    <a:lumMod val="65000"/>
                    <a:lumOff val="35000"/>
                  </a:schemeClr>
                </a:solidFill>
                <a:latin typeface="Calibri" panose="020F0502020204030204" pitchFamily="34" charset="0"/>
              </a:rPr>
              <a:t>sites</a:t>
            </a:r>
            <a:endParaRPr lang="en-US" dirty="0">
              <a:solidFill>
                <a:schemeClr val="tx1">
                  <a:lumMod val="65000"/>
                  <a:lumOff val="35000"/>
                </a:schemeClr>
              </a:solidFill>
              <a:latin typeface="Calibri" panose="020F0502020204030204" pitchFamily="34" charset="0"/>
            </a:endParaRPr>
          </a:p>
          <a:p>
            <a:pPr lvl="1">
              <a:lnSpc>
                <a:spcPct val="80000"/>
              </a:lnSpc>
              <a:buFont typeface="Arial" panose="020B0604020202020204" pitchFamily="34" charset="0"/>
              <a:buChar char="•"/>
            </a:pPr>
            <a:endParaRPr lang="en-US" dirty="0" smtClean="0">
              <a:solidFill>
                <a:schemeClr val="tx1">
                  <a:lumMod val="65000"/>
                  <a:lumOff val="35000"/>
                </a:schemeClr>
              </a:solidFill>
              <a:latin typeface="Calibri" panose="020F0502020204030204" pitchFamily="34" charset="0"/>
            </a:endParaRPr>
          </a:p>
          <a:p>
            <a:pPr lvl="1">
              <a:lnSpc>
                <a:spcPct val="80000"/>
              </a:lnSpc>
              <a:buFont typeface="Arial" panose="020B0604020202020204" pitchFamily="34" charset="0"/>
              <a:buChar char="•"/>
            </a:pPr>
            <a:r>
              <a:rPr lang="en-US" b="1" dirty="0" smtClean="0">
                <a:solidFill>
                  <a:schemeClr val="tx1">
                    <a:lumMod val="65000"/>
                    <a:lumOff val="35000"/>
                  </a:schemeClr>
                </a:solidFill>
                <a:latin typeface="Calibri" panose="020F0502020204030204" pitchFamily="34" charset="0"/>
              </a:rPr>
              <a:t>Cleanup grants: </a:t>
            </a:r>
            <a:r>
              <a:rPr lang="en-US" dirty="0" smtClean="0">
                <a:solidFill>
                  <a:schemeClr val="tx1">
                    <a:lumMod val="65000"/>
                    <a:lumOff val="35000"/>
                  </a:schemeClr>
                </a:solidFill>
                <a:latin typeface="Calibri" panose="020F0502020204030204" pitchFamily="34" charset="0"/>
              </a:rPr>
              <a:t>remediate brownfields</a:t>
            </a:r>
          </a:p>
          <a:p>
            <a:pPr lvl="1">
              <a:lnSpc>
                <a:spcPct val="80000"/>
              </a:lnSpc>
              <a:buFont typeface="Arial" panose="020B0604020202020204" pitchFamily="34" charset="0"/>
              <a:buChar char="•"/>
            </a:pPr>
            <a:endParaRPr lang="en-US" sz="1600" dirty="0" smtClean="0">
              <a:latin typeface="Calibri" panose="020F0502020204030204" pitchFamily="34" charset="0"/>
            </a:endParaRPr>
          </a:p>
        </p:txBody>
      </p:sp>
      <p:sp>
        <p:nvSpPr>
          <p:cNvPr id="7" name="TextBox 6"/>
          <p:cNvSpPr txBox="1"/>
          <p:nvPr/>
        </p:nvSpPr>
        <p:spPr>
          <a:xfrm>
            <a:off x="-152400" y="1981200"/>
            <a:ext cx="2590800" cy="1274195"/>
          </a:xfrm>
          <a:prstGeom prst="rect">
            <a:avLst/>
          </a:prstGeom>
          <a:noFill/>
        </p:spPr>
        <p:txBody>
          <a:bodyPr wrap="square" rtlCol="0">
            <a:spAutoFit/>
          </a:bodyPr>
          <a:lstStyle/>
          <a:p>
            <a:pPr lvl="1">
              <a:lnSpc>
                <a:spcPct val="80000"/>
              </a:lnSpc>
            </a:pPr>
            <a:r>
              <a:rPr lang="en-US" sz="3200" b="1" dirty="0">
                <a:solidFill>
                  <a:srgbClr val="FFC000"/>
                </a:solidFill>
                <a:latin typeface="Calibri" panose="020F0502020204030204" pitchFamily="34" charset="0"/>
              </a:rPr>
              <a:t>EPA Brownfield Grants</a:t>
            </a:r>
          </a:p>
        </p:txBody>
      </p:sp>
      <p:sp>
        <p:nvSpPr>
          <p:cNvPr id="8" name="Title 1"/>
          <p:cNvSpPr txBox="1">
            <a:spLocks/>
          </p:cNvSpPr>
          <p:nvPr/>
        </p:nvSpPr>
        <p:spPr>
          <a:xfrm>
            <a:off x="113489" y="93616"/>
            <a:ext cx="5830111" cy="8790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r>
              <a:rPr lang="en-US" sz="4000" b="1" smtClean="0">
                <a:solidFill>
                  <a:srgbClr val="002060"/>
                </a:solidFill>
                <a:latin typeface="Calibri" panose="020F0502020204030204" pitchFamily="34" charset="0"/>
              </a:rPr>
              <a:t>What other tools can I use?</a:t>
            </a:r>
            <a:endParaRPr lang="en-US" sz="4000" b="1" dirty="0">
              <a:solidFill>
                <a:srgbClr val="002060"/>
              </a:solidFill>
              <a:latin typeface="Calibri" panose="020F0502020204030204" pitchFamily="34" charset="0"/>
            </a:endParaRPr>
          </a:p>
        </p:txBody>
      </p:sp>
      <p:pic>
        <p:nvPicPr>
          <p:cNvPr id="10" name="Picture 9"/>
          <p:cNvPicPr>
            <a:picLocks noChangeAspect="1"/>
          </p:cNvPicPr>
          <p:nvPr/>
        </p:nvPicPr>
        <p:blipFill>
          <a:blip r:embed="rId3"/>
          <a:stretch>
            <a:fillRect/>
          </a:stretch>
        </p:blipFill>
        <p:spPr>
          <a:xfrm>
            <a:off x="7558400" y="152401"/>
            <a:ext cx="1359877" cy="762000"/>
          </a:xfrm>
          <a:prstGeom prst="rect">
            <a:avLst/>
          </a:prstGeom>
        </p:spPr>
      </p:pic>
      <p:sp>
        <p:nvSpPr>
          <p:cNvPr id="2" name="Rectangle 1"/>
          <p:cNvSpPr/>
          <p:nvPr/>
        </p:nvSpPr>
        <p:spPr>
          <a:xfrm>
            <a:off x="2819400" y="5334000"/>
            <a:ext cx="5943600" cy="1200329"/>
          </a:xfrm>
          <a:prstGeom prst="rect">
            <a:avLst/>
          </a:prstGeom>
        </p:spPr>
        <p:txBody>
          <a:bodyPr wrap="square">
            <a:spAutoFit/>
          </a:bodyPr>
          <a:lstStyle/>
          <a:p>
            <a:pPr marL="366713" lvl="1" indent="0">
              <a:spcBef>
                <a:spcPts val="0"/>
              </a:spcBef>
              <a:buNone/>
            </a:pPr>
            <a:r>
              <a:rPr lang="en-US" sz="2400" dirty="0">
                <a:solidFill>
                  <a:schemeClr val="bg2">
                    <a:lumMod val="50000"/>
                  </a:schemeClr>
                </a:solidFill>
                <a:latin typeface="Calibri" panose="020F0502020204030204" pitchFamily="34" charset="0"/>
              </a:rPr>
              <a:t>Contact: Ron Smedley, DEQ-EPA Liaison</a:t>
            </a:r>
          </a:p>
          <a:p>
            <a:pPr marL="366713" lvl="1" indent="0">
              <a:spcBef>
                <a:spcPts val="0"/>
              </a:spcBef>
              <a:buNone/>
            </a:pPr>
            <a:r>
              <a:rPr lang="en-US" sz="2400" dirty="0">
                <a:solidFill>
                  <a:schemeClr val="bg2">
                    <a:lumMod val="50000"/>
                  </a:schemeClr>
                </a:solidFill>
                <a:latin typeface="Calibri" panose="020F0502020204030204" pitchFamily="34" charset="0"/>
              </a:rPr>
              <a:t>517-284-5153</a:t>
            </a:r>
          </a:p>
          <a:p>
            <a:pPr marL="366713" lvl="1" indent="0">
              <a:spcBef>
                <a:spcPts val="0"/>
              </a:spcBef>
              <a:buNone/>
            </a:pPr>
            <a:r>
              <a:rPr lang="en-US" sz="2400" dirty="0">
                <a:solidFill>
                  <a:schemeClr val="bg2">
                    <a:lumMod val="50000"/>
                  </a:schemeClr>
                </a:solidFill>
                <a:latin typeface="Calibri" panose="020F0502020204030204" pitchFamily="34" charset="0"/>
              </a:rPr>
              <a:t>SmedleyR@michigan.gov</a:t>
            </a:r>
          </a:p>
        </p:txBody>
      </p:sp>
    </p:spTree>
    <p:extLst>
      <p:ext uri="{BB962C8B-B14F-4D97-AF65-F5344CB8AC3E}">
        <p14:creationId xmlns:p14="http://schemas.microsoft.com/office/powerpoint/2010/main" val="787182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5410200"/>
            <a:ext cx="8305800" cy="914400"/>
          </a:xfrm>
        </p:spPr>
        <p:txBody>
          <a:bodyPr>
            <a:noAutofit/>
          </a:bodyPr>
          <a:lstStyle/>
          <a:p>
            <a:pPr marL="0" indent="0">
              <a:buNone/>
            </a:pPr>
            <a:r>
              <a:rPr lang="en-US" sz="2800" dirty="0" smtClean="0">
                <a:latin typeface="Calibri" panose="020F0502020204030204" pitchFamily="34" charset="0"/>
              </a:rPr>
              <a:t>Generally excludes residential and agricultural property</a:t>
            </a:r>
            <a:endParaRPr lang="en-US" sz="2800" dirty="0">
              <a:latin typeface="Calibri" panose="020F0502020204030204" pitchFamily="34" charset="0"/>
            </a:endParaRPr>
          </a:p>
        </p:txBody>
      </p:sp>
      <p:pic>
        <p:nvPicPr>
          <p:cNvPr id="7" name="Content Placeholder 6"/>
          <p:cNvPicPr>
            <a:picLocks noGrp="1" noChangeAspect="1"/>
          </p:cNvPicPr>
          <p:nvPr>
            <p:ph sz="half" idx="2"/>
          </p:nvPr>
        </p:nvPicPr>
        <p:blipFill>
          <a:blip r:embed="rId3"/>
          <a:stretch>
            <a:fillRect/>
          </a:stretch>
        </p:blipFill>
        <p:spPr>
          <a:xfrm>
            <a:off x="533400" y="76200"/>
            <a:ext cx="8229600" cy="5327584"/>
          </a:xfrm>
          <a:prstGeom prst="rect">
            <a:avLst/>
          </a:prstGeom>
        </p:spPr>
      </p:pic>
      <p:sp>
        <p:nvSpPr>
          <p:cNvPr id="2" name="Title 1"/>
          <p:cNvSpPr>
            <a:spLocks noGrp="1"/>
          </p:cNvSpPr>
          <p:nvPr>
            <p:ph type="title"/>
          </p:nvPr>
        </p:nvSpPr>
        <p:spPr>
          <a:xfrm>
            <a:off x="609600" y="152401"/>
            <a:ext cx="3200401" cy="1143000"/>
          </a:xfrm>
        </p:spPr>
        <p:txBody>
          <a:bodyPr>
            <a:noAutofit/>
          </a:bodyPr>
          <a:lstStyle/>
          <a:p>
            <a:pPr algn="l"/>
            <a:r>
              <a:rPr lang="en-US" sz="4000" b="1" dirty="0" smtClean="0">
                <a:solidFill>
                  <a:srgbClr val="002060"/>
                </a:solidFill>
                <a:latin typeface="Calibri" panose="020F0502020204030204" pitchFamily="34" charset="0"/>
              </a:rPr>
              <a:t>What is a </a:t>
            </a:r>
            <a:br>
              <a:rPr lang="en-US" sz="4000" b="1" dirty="0" smtClean="0">
                <a:solidFill>
                  <a:srgbClr val="002060"/>
                </a:solidFill>
                <a:latin typeface="Calibri" panose="020F0502020204030204" pitchFamily="34" charset="0"/>
              </a:rPr>
            </a:br>
            <a:r>
              <a:rPr lang="en-US" sz="4000" b="1" dirty="0" smtClean="0">
                <a:solidFill>
                  <a:srgbClr val="002060"/>
                </a:solidFill>
                <a:latin typeface="Calibri" panose="020F0502020204030204" pitchFamily="34" charset="0"/>
              </a:rPr>
              <a:t>brownfield?</a:t>
            </a:r>
            <a:endParaRPr lang="en-US" sz="4000" b="1" dirty="0">
              <a:solidFill>
                <a:srgbClr val="002060"/>
              </a:solidFill>
              <a:latin typeface="Calibri" panose="020F0502020204030204" pitchFamily="34" charset="0"/>
            </a:endParaRPr>
          </a:p>
        </p:txBody>
      </p:sp>
      <p:pic>
        <p:nvPicPr>
          <p:cNvPr id="6" name="Picture 5"/>
          <p:cNvPicPr>
            <a:picLocks noChangeAspect="1"/>
          </p:cNvPicPr>
          <p:nvPr/>
        </p:nvPicPr>
        <p:blipFill>
          <a:blip r:embed="rId4"/>
          <a:stretch>
            <a:fillRect/>
          </a:stretch>
        </p:blipFill>
        <p:spPr>
          <a:xfrm>
            <a:off x="7569717" y="0"/>
            <a:ext cx="1359877" cy="762000"/>
          </a:xfrm>
          <a:prstGeom prst="rect">
            <a:avLst/>
          </a:prstGeom>
        </p:spPr>
      </p:pic>
    </p:spTree>
    <p:extLst>
      <p:ext uri="{BB962C8B-B14F-4D97-AF65-F5344CB8AC3E}">
        <p14:creationId xmlns:p14="http://schemas.microsoft.com/office/powerpoint/2010/main" val="7941573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7493"/>
            <a:ext cx="6363511" cy="990600"/>
          </a:xfrm>
        </p:spPr>
        <p:txBody>
          <a:bodyPr>
            <a:noAutofit/>
          </a:bodyPr>
          <a:lstStyle/>
          <a:p>
            <a:r>
              <a:rPr lang="en-US" sz="4000" b="1" dirty="0">
                <a:solidFill>
                  <a:srgbClr val="002060"/>
                </a:solidFill>
                <a:latin typeface="Calibri" panose="020F0502020204030204" pitchFamily="34" charset="0"/>
              </a:rPr>
              <a:t>What other tools can I use? </a:t>
            </a:r>
          </a:p>
        </p:txBody>
      </p:sp>
      <p:sp>
        <p:nvSpPr>
          <p:cNvPr id="3" name="Content Placeholder 2"/>
          <p:cNvSpPr>
            <a:spLocks noGrp="1"/>
          </p:cNvSpPr>
          <p:nvPr>
            <p:ph sz="half" idx="1"/>
          </p:nvPr>
        </p:nvSpPr>
        <p:spPr>
          <a:xfrm>
            <a:off x="2895600" y="1371601"/>
            <a:ext cx="5715000" cy="4648200"/>
          </a:xfrm>
        </p:spPr>
        <p:txBody>
          <a:bodyPr>
            <a:normAutofit/>
          </a:bodyPr>
          <a:lstStyle/>
          <a:p>
            <a:pPr marL="0" indent="0">
              <a:buClr>
                <a:schemeClr val="tx1">
                  <a:lumMod val="65000"/>
                  <a:lumOff val="35000"/>
                </a:schemeClr>
              </a:buClr>
              <a:buNone/>
            </a:pPr>
            <a:r>
              <a:rPr lang="en-US" sz="2800" b="1" dirty="0">
                <a:latin typeface="Calibri" panose="020F0502020204030204" pitchFamily="34" charset="0"/>
              </a:rPr>
              <a:t>Superfund site </a:t>
            </a:r>
            <a:r>
              <a:rPr lang="en-US" sz="2800" b="1" dirty="0" smtClean="0">
                <a:latin typeface="Calibri" panose="020F0502020204030204" pitchFamily="34" charset="0"/>
              </a:rPr>
              <a:t>assessment: </a:t>
            </a:r>
            <a:r>
              <a:rPr lang="en-US" sz="2800" dirty="0" smtClean="0">
                <a:latin typeface="Calibri" panose="020F0502020204030204" pitchFamily="34" charset="0"/>
              </a:rPr>
              <a:t>DEQ staff investigate sites with redevelopment potential that may be contaminated. Applications for 2017 available in October 2016</a:t>
            </a:r>
          </a:p>
          <a:p>
            <a:pPr marL="0" indent="0">
              <a:buClr>
                <a:schemeClr val="tx1">
                  <a:lumMod val="65000"/>
                  <a:lumOff val="35000"/>
                </a:schemeClr>
              </a:buClr>
              <a:buNone/>
            </a:pPr>
            <a:endParaRPr lang="en-US" sz="2800" dirty="0" smtClean="0">
              <a:latin typeface="Calibri" panose="020F0502020204030204" pitchFamily="34" charset="0"/>
            </a:endParaRPr>
          </a:p>
          <a:p>
            <a:pPr marL="0" indent="0">
              <a:buClr>
                <a:schemeClr val="tx1">
                  <a:lumMod val="65000"/>
                  <a:lumOff val="35000"/>
                </a:schemeClr>
              </a:buClr>
              <a:buNone/>
            </a:pPr>
            <a:r>
              <a:rPr lang="en-US" sz="2800" dirty="0" smtClean="0">
                <a:latin typeface="Calibri" panose="020F0502020204030204" pitchFamily="34" charset="0"/>
              </a:rPr>
              <a:t>Contact</a:t>
            </a:r>
            <a:r>
              <a:rPr lang="en-US" sz="2800" dirty="0">
                <a:latin typeface="Calibri" panose="020F0502020204030204" pitchFamily="34" charset="0"/>
              </a:rPr>
              <a:t>: Joe </a:t>
            </a:r>
            <a:r>
              <a:rPr lang="en-US" sz="2800" dirty="0" smtClean="0">
                <a:latin typeface="Calibri" panose="020F0502020204030204" pitchFamily="34" charset="0"/>
              </a:rPr>
              <a:t>Walczak, 517-284-5167 walczakj@michigan.gov</a:t>
            </a:r>
            <a:endParaRPr lang="en-US" sz="2800" dirty="0">
              <a:latin typeface="Calibri" panose="020F0502020204030204" pitchFamily="34" charset="0"/>
            </a:endParaRPr>
          </a:p>
        </p:txBody>
      </p:sp>
      <p:sp>
        <p:nvSpPr>
          <p:cNvPr id="6" name="TextBox 5"/>
          <p:cNvSpPr txBox="1"/>
          <p:nvPr/>
        </p:nvSpPr>
        <p:spPr>
          <a:xfrm>
            <a:off x="108857" y="2209800"/>
            <a:ext cx="2590800" cy="2246769"/>
          </a:xfrm>
          <a:prstGeom prst="rect">
            <a:avLst/>
          </a:prstGeom>
          <a:noFill/>
        </p:spPr>
        <p:txBody>
          <a:bodyPr wrap="square" rtlCol="0">
            <a:spAutoFit/>
          </a:bodyPr>
          <a:lstStyle/>
          <a:p>
            <a:r>
              <a:rPr lang="en-US" sz="2800" b="1" dirty="0" smtClean="0">
                <a:solidFill>
                  <a:srgbClr val="FFC000"/>
                </a:solidFill>
                <a:latin typeface="Calibri" panose="020F0502020204030204" pitchFamily="34" charset="0"/>
              </a:rPr>
              <a:t>Other Department of Environmental Quality Resources</a:t>
            </a:r>
            <a:endParaRPr lang="en-US" sz="2800" b="1" dirty="0">
              <a:solidFill>
                <a:srgbClr val="FFC000"/>
              </a:solidFill>
              <a:latin typeface="Calibri" panose="020F0502020204030204" pitchFamily="34" charset="0"/>
            </a:endParaRPr>
          </a:p>
        </p:txBody>
      </p:sp>
      <p:pic>
        <p:nvPicPr>
          <p:cNvPr id="8" name="Picture 7"/>
          <p:cNvPicPr>
            <a:picLocks noChangeAspect="1"/>
          </p:cNvPicPr>
          <p:nvPr/>
        </p:nvPicPr>
        <p:blipFill>
          <a:blip r:embed="rId3"/>
          <a:stretch>
            <a:fillRect/>
          </a:stretch>
        </p:blipFill>
        <p:spPr>
          <a:xfrm>
            <a:off x="7558400" y="152401"/>
            <a:ext cx="1359877" cy="762000"/>
          </a:xfrm>
          <a:prstGeom prst="rect">
            <a:avLst/>
          </a:prstGeom>
        </p:spPr>
      </p:pic>
    </p:spTree>
    <p:extLst>
      <p:ext uri="{BB962C8B-B14F-4D97-AF65-F5344CB8AC3E}">
        <p14:creationId xmlns:p14="http://schemas.microsoft.com/office/powerpoint/2010/main" val="10427147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489" y="93616"/>
            <a:ext cx="5830111" cy="879065"/>
          </a:xfrm>
        </p:spPr>
        <p:txBody>
          <a:bodyPr>
            <a:noAutofit/>
          </a:bodyPr>
          <a:lstStyle/>
          <a:p>
            <a:r>
              <a:rPr lang="en-US" sz="4000" b="1" dirty="0" smtClean="0">
                <a:solidFill>
                  <a:srgbClr val="002060"/>
                </a:solidFill>
                <a:latin typeface="Calibri" panose="020F0502020204030204" pitchFamily="34" charset="0"/>
              </a:rPr>
              <a:t>What other tools can I use?</a:t>
            </a:r>
            <a:endParaRPr lang="en-US" sz="4000" b="1" dirty="0">
              <a:solidFill>
                <a:srgbClr val="002060"/>
              </a:solidFill>
              <a:latin typeface="Calibri" panose="020F0502020204030204" pitchFamily="34" charset="0"/>
            </a:endParaRPr>
          </a:p>
        </p:txBody>
      </p:sp>
      <p:sp>
        <p:nvSpPr>
          <p:cNvPr id="3" name="Content Placeholder 2"/>
          <p:cNvSpPr>
            <a:spLocks noGrp="1"/>
          </p:cNvSpPr>
          <p:nvPr>
            <p:ph sz="half" idx="1"/>
          </p:nvPr>
        </p:nvSpPr>
        <p:spPr>
          <a:xfrm>
            <a:off x="3200400" y="1676400"/>
            <a:ext cx="5410200" cy="2362200"/>
          </a:xfrm>
        </p:spPr>
        <p:txBody>
          <a:bodyPr>
            <a:normAutofit/>
          </a:bodyPr>
          <a:lstStyle/>
          <a:p>
            <a:pPr marL="0" indent="0">
              <a:buNone/>
            </a:pPr>
            <a:r>
              <a:rPr lang="en-US" sz="2800" dirty="0" smtClean="0">
                <a:latin typeface="Calibri" panose="020F0502020204030204" pitchFamily="34" charset="0"/>
              </a:rPr>
              <a:t>State grants, loans, and other assistance to support local placemaking at </a:t>
            </a:r>
            <a:r>
              <a:rPr lang="en-US" sz="2800" dirty="0" smtClean="0">
                <a:latin typeface="Calibri" panose="020F0502020204030204" pitchFamily="34" charset="0"/>
                <a:hlinkClick r:id="rId3"/>
              </a:rPr>
              <a:t>www.miplace.org</a:t>
            </a:r>
            <a:r>
              <a:rPr lang="en-US" sz="2800" dirty="0" smtClean="0">
                <a:latin typeface="Calibri" panose="020F0502020204030204" pitchFamily="34" charset="0"/>
              </a:rPr>
              <a:t>.  Click on Resources/Toolkit</a:t>
            </a:r>
            <a:endParaRPr lang="en-US" sz="2800" dirty="0">
              <a:latin typeface="Calibri" panose="020F0502020204030204" pitchFamily="34" charset="0"/>
            </a:endParaRPr>
          </a:p>
        </p:txBody>
      </p:sp>
      <p:sp>
        <p:nvSpPr>
          <p:cNvPr id="6" name="TextBox 5"/>
          <p:cNvSpPr txBox="1"/>
          <p:nvPr/>
        </p:nvSpPr>
        <p:spPr>
          <a:xfrm>
            <a:off x="76200" y="2199563"/>
            <a:ext cx="2438400" cy="584775"/>
          </a:xfrm>
          <a:prstGeom prst="rect">
            <a:avLst/>
          </a:prstGeom>
          <a:noFill/>
        </p:spPr>
        <p:txBody>
          <a:bodyPr wrap="square" rtlCol="0">
            <a:spAutoFit/>
          </a:bodyPr>
          <a:lstStyle/>
          <a:p>
            <a:r>
              <a:rPr lang="en-US" sz="3200" b="1" dirty="0" smtClean="0">
                <a:solidFill>
                  <a:srgbClr val="FFC000"/>
                </a:solidFill>
                <a:latin typeface="Calibri" panose="020F0502020204030204" pitchFamily="34" charset="0"/>
              </a:rPr>
              <a:t>Miplace.org</a:t>
            </a:r>
            <a:endParaRPr lang="en-US" sz="3200" b="1" dirty="0">
              <a:solidFill>
                <a:srgbClr val="FFC000"/>
              </a:solidFill>
              <a:latin typeface="Calibri" panose="020F0502020204030204" pitchFamily="34" charset="0"/>
            </a:endParaRPr>
          </a:p>
        </p:txBody>
      </p:sp>
      <p:pic>
        <p:nvPicPr>
          <p:cNvPr id="4098"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1" b="12719"/>
          <a:stretch/>
        </p:blipFill>
        <p:spPr bwMode="auto">
          <a:xfrm>
            <a:off x="3276600" y="3886200"/>
            <a:ext cx="5334000" cy="2819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5"/>
          <a:stretch>
            <a:fillRect/>
          </a:stretch>
        </p:blipFill>
        <p:spPr>
          <a:xfrm>
            <a:off x="7558400" y="152401"/>
            <a:ext cx="1359877" cy="762000"/>
          </a:xfrm>
          <a:prstGeom prst="rect">
            <a:avLst/>
          </a:prstGeom>
        </p:spPr>
      </p:pic>
    </p:spTree>
    <p:extLst>
      <p:ext uri="{BB962C8B-B14F-4D97-AF65-F5344CB8AC3E}">
        <p14:creationId xmlns:p14="http://schemas.microsoft.com/office/powerpoint/2010/main" val="36061892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6553200" cy="563562"/>
          </a:xfrm>
        </p:spPr>
        <p:txBody>
          <a:bodyPr>
            <a:noAutofit/>
          </a:bodyPr>
          <a:lstStyle/>
          <a:p>
            <a:r>
              <a:rPr lang="en-US" sz="4400" dirty="0" smtClean="0">
                <a:solidFill>
                  <a:srgbClr val="002060"/>
                </a:solidFill>
                <a:latin typeface="Calibri" panose="020F0502020204030204" pitchFamily="34" charset="0"/>
              </a:rPr>
              <a:t>Questions? Ask us!</a:t>
            </a:r>
            <a:endParaRPr lang="en-US" sz="4400" dirty="0">
              <a:solidFill>
                <a:srgbClr val="002060"/>
              </a:solidFill>
              <a:latin typeface="Calibri" panose="020F0502020204030204" pitchFamily="34" charset="0"/>
            </a:endParaRPr>
          </a:p>
        </p:txBody>
      </p:sp>
      <p:sp>
        <p:nvSpPr>
          <p:cNvPr id="3" name="Content Placeholder 2"/>
          <p:cNvSpPr>
            <a:spLocks noGrp="1"/>
          </p:cNvSpPr>
          <p:nvPr>
            <p:ph sz="half" idx="1"/>
          </p:nvPr>
        </p:nvSpPr>
        <p:spPr>
          <a:xfrm>
            <a:off x="2819400" y="1219200"/>
            <a:ext cx="5943600" cy="5120640"/>
          </a:xfrm>
        </p:spPr>
        <p:txBody>
          <a:bodyPr>
            <a:normAutofit/>
          </a:bodyPr>
          <a:lstStyle/>
          <a:p>
            <a:pPr marL="0" indent="0">
              <a:buNone/>
            </a:pPr>
            <a:r>
              <a:rPr lang="en-US" sz="2000" dirty="0" smtClean="0">
                <a:latin typeface="Calibri" panose="020F0502020204030204" pitchFamily="34" charset="0"/>
              </a:rPr>
              <a:t>Jeff Hukill, Brownfield Redevelopment Coordinator, Michigan Department of Environmental Quality</a:t>
            </a:r>
            <a:r>
              <a:rPr lang="en-US" sz="2000" dirty="0">
                <a:latin typeface="Calibri" panose="020F0502020204030204" pitchFamily="34" charset="0"/>
              </a:rPr>
              <a:t>, </a:t>
            </a:r>
            <a:r>
              <a:rPr lang="en-US" sz="2000" dirty="0" smtClean="0">
                <a:latin typeface="Calibri" panose="020F0502020204030204" pitchFamily="34" charset="0"/>
              </a:rPr>
              <a:t>517-284-5113</a:t>
            </a:r>
            <a:endParaRPr lang="en-US" sz="2000" dirty="0">
              <a:latin typeface="Calibri" panose="020F0502020204030204" pitchFamily="34" charset="0"/>
            </a:endParaRPr>
          </a:p>
          <a:p>
            <a:pPr marL="0" indent="0">
              <a:buNone/>
            </a:pPr>
            <a:r>
              <a:rPr lang="en-US" sz="2000" dirty="0" smtClean="0">
                <a:latin typeface="Calibri" panose="020F0502020204030204" pitchFamily="34" charset="0"/>
              </a:rPr>
              <a:t>hukillj@michigan.gov</a:t>
            </a:r>
            <a:endParaRPr lang="en-US" sz="2000" dirty="0">
              <a:latin typeface="Calibri" panose="020F0502020204030204" pitchFamily="34" charset="0"/>
            </a:endParaRPr>
          </a:p>
          <a:p>
            <a:pPr marL="0" indent="0">
              <a:buNone/>
            </a:pPr>
            <a:endParaRPr lang="en-US" sz="2000" dirty="0" smtClean="0"/>
          </a:p>
          <a:p>
            <a:pPr marL="0" indent="0">
              <a:buNone/>
            </a:pPr>
            <a:r>
              <a:rPr lang="en-US" sz="2000" dirty="0" smtClean="0">
                <a:latin typeface="Calibri" panose="020F0502020204030204" pitchFamily="34" charset="0"/>
              </a:rPr>
              <a:t>Dan Gough, Brownfield Redevelopment Coordinator </a:t>
            </a:r>
            <a:r>
              <a:rPr lang="en-US" sz="2000" dirty="0">
                <a:latin typeface="Calibri" panose="020F0502020204030204" pitchFamily="34" charset="0"/>
              </a:rPr>
              <a:t>Michigan Department of Environmental Quality, </a:t>
            </a:r>
            <a:r>
              <a:rPr lang="en-US" sz="2000" dirty="0" smtClean="0">
                <a:latin typeface="Calibri" panose="020F0502020204030204" pitchFamily="34" charset="0"/>
              </a:rPr>
              <a:t>517-281-8253</a:t>
            </a:r>
          </a:p>
          <a:p>
            <a:pPr marL="0" indent="0">
              <a:buNone/>
            </a:pPr>
            <a:r>
              <a:rPr lang="en-US" sz="2000" smtClean="0">
                <a:latin typeface="Calibri" panose="020F0502020204030204" pitchFamily="34" charset="0"/>
              </a:rPr>
              <a:t>goughd1@michigan.gov</a:t>
            </a:r>
            <a:endParaRPr lang="en-US" sz="2000" dirty="0">
              <a:latin typeface="Calibri" panose="020F0502020204030204" pitchFamily="34" charset="0"/>
            </a:endParaRPr>
          </a:p>
          <a:p>
            <a:pPr marL="0" indent="0">
              <a:buNone/>
            </a:pPr>
            <a:endParaRPr lang="en-US" sz="2000" dirty="0" smtClean="0">
              <a:latin typeface="Calibri" panose="020F0502020204030204" pitchFamily="34" charset="0"/>
            </a:endParaRPr>
          </a:p>
          <a:p>
            <a:pPr marL="0" indent="0">
              <a:buNone/>
            </a:pPr>
            <a:endParaRPr lang="en-US" sz="2000" u="sng" dirty="0"/>
          </a:p>
        </p:txBody>
      </p:sp>
      <p:pic>
        <p:nvPicPr>
          <p:cNvPr id="6" name="Picture 5"/>
          <p:cNvPicPr>
            <a:picLocks noChangeAspect="1"/>
          </p:cNvPicPr>
          <p:nvPr/>
        </p:nvPicPr>
        <p:blipFill>
          <a:blip r:embed="rId2"/>
          <a:stretch>
            <a:fillRect/>
          </a:stretch>
        </p:blipFill>
        <p:spPr>
          <a:xfrm>
            <a:off x="7558400" y="152401"/>
            <a:ext cx="1359877" cy="762000"/>
          </a:xfrm>
          <a:prstGeom prst="rect">
            <a:avLst/>
          </a:prstGeom>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3550" y="1600200"/>
            <a:ext cx="16764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2055" y="3147266"/>
            <a:ext cx="16764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83100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p:cNvSpPr txBox="1">
            <a:spLocks/>
          </p:cNvSpPr>
          <p:nvPr/>
        </p:nvSpPr>
        <p:spPr>
          <a:xfrm>
            <a:off x="25770" y="4267200"/>
            <a:ext cx="9144000" cy="609600"/>
          </a:xfrm>
          <a:prstGeom prst="rect">
            <a:avLst/>
          </a:prstGeom>
          <a:extLst/>
        </p:spPr>
        <p:txBody>
          <a:bodyPr anchor="ctr"/>
          <a:lstStyle>
            <a:defPPr>
              <a:defRPr lang="en-US"/>
            </a:defPPr>
            <a:lvl1pPr algn="l" rtl="0" fontAlgn="base">
              <a:spcBef>
                <a:spcPct val="0"/>
              </a:spcBef>
              <a:spcAft>
                <a:spcPct val="0"/>
              </a:spcAft>
              <a:defRPr sz="1200" kern="1200" smtClean="0">
                <a:solidFill>
                  <a:schemeClr val="accent6">
                    <a:lumMod val="20000"/>
                    <a:lumOff val="80000"/>
                  </a:schemeClr>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fontAlgn="auto">
              <a:spcAft>
                <a:spcPts val="0"/>
              </a:spcAft>
              <a:buClr>
                <a:schemeClr val="accent4">
                  <a:lumMod val="75000"/>
                </a:schemeClr>
              </a:buClr>
              <a:defRPr/>
            </a:pPr>
            <a:r>
              <a:rPr lang="en-US" sz="4400" dirty="0">
                <a:solidFill>
                  <a:schemeClr val="accent2"/>
                </a:solidFill>
              </a:rPr>
              <a:t>www.michigan.gov/deqbrownfields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334738"/>
            <a:ext cx="7391400" cy="1478280"/>
          </a:xfrm>
          <a:prstGeom prst="rect">
            <a:avLst/>
          </a:prstGeom>
        </p:spPr>
      </p:pic>
    </p:spTree>
    <p:extLst>
      <p:ext uri="{BB962C8B-B14F-4D97-AF65-F5344CB8AC3E}">
        <p14:creationId xmlns:p14="http://schemas.microsoft.com/office/powerpoint/2010/main" val="3306128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FFC000"/>
                </a:solidFill>
                <a:latin typeface="Calibri" panose="020F0502020204030204" pitchFamily="34" charset="0"/>
              </a:rPr>
              <a:t>Brownfield Projects </a:t>
            </a:r>
            <a:br>
              <a:rPr lang="en-US" sz="3600" b="1" dirty="0" smtClean="0">
                <a:solidFill>
                  <a:srgbClr val="FFC000"/>
                </a:solidFill>
                <a:latin typeface="Calibri" panose="020F0502020204030204" pitchFamily="34" charset="0"/>
              </a:rPr>
            </a:br>
            <a:r>
              <a:rPr lang="en-US" sz="3600" b="1" dirty="0" smtClean="0">
                <a:solidFill>
                  <a:srgbClr val="FFC000"/>
                </a:solidFill>
                <a:latin typeface="Calibri" panose="020F0502020204030204" pitchFamily="34" charset="0"/>
              </a:rPr>
              <a:t>Near You</a:t>
            </a:r>
            <a:endParaRPr lang="en-US" sz="3600" b="1" dirty="0">
              <a:solidFill>
                <a:srgbClr val="FFC000"/>
              </a:solidFill>
              <a:latin typeface="Calibri" panose="020F0502020204030204" pitchFamily="34" charset="0"/>
            </a:endParaRPr>
          </a:p>
        </p:txBody>
      </p:sp>
      <p:pic>
        <p:nvPicPr>
          <p:cNvPr id="4" name="Picture 3"/>
          <p:cNvPicPr>
            <a:picLocks noChangeAspect="1"/>
          </p:cNvPicPr>
          <p:nvPr/>
        </p:nvPicPr>
        <p:blipFill>
          <a:blip r:embed="rId3"/>
          <a:stretch>
            <a:fillRect/>
          </a:stretch>
        </p:blipFill>
        <p:spPr>
          <a:xfrm>
            <a:off x="7558400" y="152401"/>
            <a:ext cx="1359877" cy="762000"/>
          </a:xfrm>
          <a:prstGeom prst="rect">
            <a:avLst/>
          </a:prstGeom>
        </p:spPr>
      </p:pic>
      <p:sp>
        <p:nvSpPr>
          <p:cNvPr id="5" name="TextBox 4"/>
          <p:cNvSpPr txBox="1"/>
          <p:nvPr/>
        </p:nvSpPr>
        <p:spPr>
          <a:xfrm>
            <a:off x="3200400" y="348735"/>
            <a:ext cx="4038600" cy="369332"/>
          </a:xfrm>
          <a:prstGeom prst="rect">
            <a:avLst/>
          </a:prstGeom>
          <a:noFill/>
        </p:spPr>
        <p:txBody>
          <a:bodyPr wrap="square" rtlCol="0">
            <a:spAutoFit/>
          </a:bodyPr>
          <a:lstStyle/>
          <a:p>
            <a:r>
              <a:rPr lang="en-US" dirty="0" smtClean="0"/>
              <a:t>Jackson County Airport – Reynolds Field</a:t>
            </a:r>
            <a:endParaRPr lang="en-US" dirty="0"/>
          </a:p>
        </p:txBody>
      </p:sp>
      <p:pic>
        <p:nvPicPr>
          <p:cNvPr id="1026" name="Picture 2" descr="S:\___Executive Section\BRU\2015 BROWNFIELD PROJECTS\2015-1251 Jackson County Airport-Reynolds Field\PHOTOS &amp; PROJECT SUMMARY\20160523_104245.jpe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895600" y="925287"/>
            <a:ext cx="4343400" cy="234791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___Executive Section\BRU\2015 BROWNFIELD PROJECTS\2015-1251 Jackson County Airport-Reynolds Field\PHOTOS &amp; PROJECT SUMMARY\20160523_103934.jpe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895600" y="3581400"/>
            <a:ext cx="4343401" cy="2443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4640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688" y="1123838"/>
            <a:ext cx="2324911" cy="4601183"/>
          </a:xfrm>
        </p:spPr>
        <p:txBody>
          <a:bodyPr>
            <a:normAutofit/>
          </a:bodyPr>
          <a:lstStyle/>
          <a:p>
            <a:r>
              <a:rPr lang="en-US" sz="3600" b="1" dirty="0">
                <a:solidFill>
                  <a:srgbClr val="FFC000"/>
                </a:solidFill>
              </a:rPr>
              <a:t>Brownfield Projects </a:t>
            </a:r>
            <a:br>
              <a:rPr lang="en-US" sz="3600" b="1" dirty="0">
                <a:solidFill>
                  <a:srgbClr val="FFC000"/>
                </a:solidFill>
              </a:rPr>
            </a:br>
            <a:r>
              <a:rPr lang="en-US" sz="3600" b="1" dirty="0">
                <a:solidFill>
                  <a:srgbClr val="FFC000"/>
                </a:solidFill>
              </a:rPr>
              <a:t>Near You</a:t>
            </a:r>
            <a:endParaRPr lang="en-US" sz="3600" b="1" dirty="0"/>
          </a:p>
        </p:txBody>
      </p:sp>
      <p:pic>
        <p:nvPicPr>
          <p:cNvPr id="4" name="Picture 3"/>
          <p:cNvPicPr>
            <a:picLocks noChangeAspect="1"/>
          </p:cNvPicPr>
          <p:nvPr/>
        </p:nvPicPr>
        <p:blipFill>
          <a:blip r:embed="rId3"/>
          <a:stretch>
            <a:fillRect/>
          </a:stretch>
        </p:blipFill>
        <p:spPr>
          <a:xfrm>
            <a:off x="7558400" y="152401"/>
            <a:ext cx="1359877" cy="762000"/>
          </a:xfrm>
          <a:prstGeom prst="rect">
            <a:avLst/>
          </a:prstGeom>
        </p:spPr>
      </p:pic>
      <p:sp>
        <p:nvSpPr>
          <p:cNvPr id="5" name="TextBox 4"/>
          <p:cNvSpPr txBox="1"/>
          <p:nvPr/>
        </p:nvSpPr>
        <p:spPr>
          <a:xfrm>
            <a:off x="2971800" y="587831"/>
            <a:ext cx="4038600" cy="381000"/>
          </a:xfrm>
          <a:prstGeom prst="rect">
            <a:avLst/>
          </a:prstGeom>
          <a:noFill/>
        </p:spPr>
        <p:txBody>
          <a:bodyPr wrap="square" rtlCol="0">
            <a:spAutoFit/>
          </a:bodyPr>
          <a:lstStyle/>
          <a:p>
            <a:r>
              <a:rPr lang="en-US" dirty="0" smtClean="0"/>
              <a:t>Dick’s Amoco / Chomp Burger - Adrian</a:t>
            </a:r>
            <a:endParaRPr lang="en-US" dirty="0"/>
          </a:p>
        </p:txBody>
      </p:sp>
      <p:pic>
        <p:nvPicPr>
          <p:cNvPr id="2050" name="Picture 2" descr="S:\___ Districts\_A New Photo Library 2014\Jackson\Dick's Amoco-Chomp Burger\Dick's Amoco before demo.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31926" b="24877"/>
          <a:stretch/>
        </p:blipFill>
        <p:spPr bwMode="auto">
          <a:xfrm>
            <a:off x="2907563" y="0"/>
            <a:ext cx="4650837" cy="37338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UKILLJ\Desktop\2016-07-27_9-11-27.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483429" y="3931226"/>
            <a:ext cx="3810000" cy="2533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2122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123838"/>
            <a:ext cx="2438399" cy="4601183"/>
          </a:xfrm>
        </p:spPr>
        <p:txBody>
          <a:bodyPr>
            <a:normAutofit/>
          </a:bodyPr>
          <a:lstStyle/>
          <a:p>
            <a:r>
              <a:rPr lang="en-US" sz="3600" b="1" dirty="0" smtClean="0">
                <a:solidFill>
                  <a:srgbClr val="FFC000"/>
                </a:solidFill>
                <a:latin typeface="Calibri" panose="020F0502020204030204" pitchFamily="34" charset="0"/>
              </a:rPr>
              <a:t>Brownfields 101</a:t>
            </a:r>
            <a:br>
              <a:rPr lang="en-US" sz="3600" b="1" dirty="0" smtClean="0">
                <a:solidFill>
                  <a:srgbClr val="FFC000"/>
                </a:solidFill>
                <a:latin typeface="Calibri" panose="020F0502020204030204" pitchFamily="34" charset="0"/>
              </a:rPr>
            </a:br>
            <a:r>
              <a:rPr lang="en-US" sz="3600" b="1" dirty="0" smtClean="0">
                <a:solidFill>
                  <a:srgbClr val="FFC000"/>
                </a:solidFill>
                <a:latin typeface="Calibri" panose="020F0502020204030204" pitchFamily="34" charset="0"/>
              </a:rPr>
              <a:t>Overview</a:t>
            </a:r>
            <a:endParaRPr lang="en-US" sz="3600" b="1" dirty="0">
              <a:latin typeface="Calibri" panose="020F0502020204030204" pitchFamily="34" charset="0"/>
            </a:endParaRPr>
          </a:p>
        </p:txBody>
      </p:sp>
      <p:sp>
        <p:nvSpPr>
          <p:cNvPr id="3" name="Content Placeholder 2"/>
          <p:cNvSpPr>
            <a:spLocks noGrp="1"/>
          </p:cNvSpPr>
          <p:nvPr>
            <p:ph idx="1"/>
          </p:nvPr>
        </p:nvSpPr>
        <p:spPr>
          <a:xfrm>
            <a:off x="2743200" y="2133600"/>
            <a:ext cx="5715000" cy="2667000"/>
          </a:xfrm>
        </p:spPr>
        <p:txBody>
          <a:bodyPr anchor="t" anchorCtr="0">
            <a:normAutofit/>
          </a:bodyPr>
          <a:lstStyle/>
          <a:p>
            <a:pPr>
              <a:lnSpc>
                <a:spcPct val="100000"/>
              </a:lnSpc>
              <a:buClr>
                <a:schemeClr val="tx1">
                  <a:lumMod val="65000"/>
                  <a:lumOff val="35000"/>
                </a:schemeClr>
              </a:buClr>
            </a:pPr>
            <a:r>
              <a:rPr lang="en-US" sz="2800" dirty="0" smtClean="0">
                <a:latin typeface="Calibri" panose="020F0502020204030204" pitchFamily="34" charset="0"/>
              </a:rPr>
              <a:t>Incentives</a:t>
            </a:r>
          </a:p>
          <a:p>
            <a:pPr>
              <a:lnSpc>
                <a:spcPct val="100000"/>
              </a:lnSpc>
              <a:buClr>
                <a:schemeClr val="tx1">
                  <a:lumMod val="65000"/>
                  <a:lumOff val="35000"/>
                </a:schemeClr>
              </a:buClr>
            </a:pPr>
            <a:r>
              <a:rPr lang="en-US" sz="2800" dirty="0" smtClean="0">
                <a:latin typeface="Calibri" panose="020F0502020204030204" pitchFamily="34" charset="0"/>
              </a:rPr>
              <a:t>Responsibilities of a BRA</a:t>
            </a:r>
          </a:p>
          <a:p>
            <a:pPr>
              <a:lnSpc>
                <a:spcPct val="100000"/>
              </a:lnSpc>
              <a:buClr>
                <a:schemeClr val="tx1">
                  <a:lumMod val="65000"/>
                  <a:lumOff val="35000"/>
                </a:schemeClr>
              </a:buClr>
            </a:pPr>
            <a:r>
              <a:rPr lang="en-US" sz="2800" dirty="0" smtClean="0">
                <a:latin typeface="Calibri" panose="020F0502020204030204" pitchFamily="34" charset="0"/>
              </a:rPr>
              <a:t>Redeveloping a Brownfield Property</a:t>
            </a:r>
          </a:p>
          <a:p>
            <a:pPr>
              <a:lnSpc>
                <a:spcPct val="100000"/>
              </a:lnSpc>
              <a:buClr>
                <a:schemeClr val="tx1">
                  <a:lumMod val="65000"/>
                  <a:lumOff val="35000"/>
                </a:schemeClr>
              </a:buClr>
            </a:pPr>
            <a:r>
              <a:rPr lang="en-US" sz="2800" dirty="0" smtClean="0">
                <a:latin typeface="Calibri" panose="020F0502020204030204" pitchFamily="34" charset="0"/>
              </a:rPr>
              <a:t>Specific Property Discussions</a:t>
            </a:r>
            <a:endParaRPr lang="en-US" sz="2800" dirty="0">
              <a:latin typeface="Calibri" panose="020F0502020204030204" pitchFamily="34" charset="0"/>
            </a:endParaRPr>
          </a:p>
        </p:txBody>
      </p:sp>
      <p:pic>
        <p:nvPicPr>
          <p:cNvPr id="4" name="Picture 2" descr="N:\RRD Photo Library\Miscellaneous\Logos\_DEQ logos\DEQ logo.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00400" y="5478689"/>
            <a:ext cx="1843334" cy="70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http://www.lssu.edu/eng/pdc/images/2010medc_logo.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324600" y="5274432"/>
            <a:ext cx="19939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stretch>
            <a:fillRect/>
          </a:stretch>
        </p:blipFill>
        <p:spPr>
          <a:xfrm>
            <a:off x="7558400" y="152401"/>
            <a:ext cx="1359877" cy="762000"/>
          </a:xfrm>
          <a:prstGeom prst="rect">
            <a:avLst/>
          </a:prstGeom>
        </p:spPr>
      </p:pic>
    </p:spTree>
    <p:extLst>
      <p:ext uri="{BB962C8B-B14F-4D97-AF65-F5344CB8AC3E}">
        <p14:creationId xmlns:p14="http://schemas.microsoft.com/office/powerpoint/2010/main" val="25001447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689" y="1123839"/>
            <a:ext cx="2210612" cy="3295761"/>
          </a:xfrm>
        </p:spPr>
        <p:txBody>
          <a:bodyPr>
            <a:normAutofit/>
          </a:bodyPr>
          <a:lstStyle/>
          <a:p>
            <a:r>
              <a:rPr lang="en-US" sz="3600" b="1" dirty="0" smtClean="0">
                <a:solidFill>
                  <a:srgbClr val="FFC000"/>
                </a:solidFill>
                <a:latin typeface="Calibri" panose="020F0502020204030204" pitchFamily="34" charset="0"/>
              </a:rPr>
              <a:t>Brownfield Staff</a:t>
            </a:r>
            <a:endParaRPr lang="en-US" sz="3600" b="1" dirty="0">
              <a:latin typeface="Calibri" panose="020F0502020204030204" pitchFamily="34" charset="0"/>
            </a:endParaRPr>
          </a:p>
        </p:txBody>
      </p:sp>
      <p:sp>
        <p:nvSpPr>
          <p:cNvPr id="3" name="Content Placeholder 2"/>
          <p:cNvSpPr>
            <a:spLocks noGrp="1"/>
          </p:cNvSpPr>
          <p:nvPr>
            <p:ph idx="1"/>
          </p:nvPr>
        </p:nvSpPr>
        <p:spPr>
          <a:xfrm>
            <a:off x="2971800" y="2057400"/>
            <a:ext cx="5486400" cy="2438400"/>
          </a:xfrm>
        </p:spPr>
        <p:txBody>
          <a:bodyPr anchor="t" anchorCtr="0">
            <a:normAutofit/>
          </a:bodyPr>
          <a:lstStyle/>
          <a:p>
            <a:pPr marL="0" indent="0">
              <a:lnSpc>
                <a:spcPct val="100000"/>
              </a:lnSpc>
              <a:buNone/>
            </a:pPr>
            <a:r>
              <a:rPr lang="en-US" sz="2800" dirty="0">
                <a:latin typeface="Calibri" panose="020F0502020204030204" pitchFamily="34" charset="0"/>
              </a:rPr>
              <a:t>DEQ and MEDC staff work together with communities and brownfield authorities to redevelop </a:t>
            </a:r>
            <a:r>
              <a:rPr lang="en-US" sz="2800" dirty="0" smtClean="0">
                <a:latin typeface="Calibri" panose="020F0502020204030204" pitchFamily="34" charset="0"/>
              </a:rPr>
              <a:t>brownfield sites</a:t>
            </a:r>
            <a:endParaRPr lang="en-US" sz="2800" dirty="0">
              <a:latin typeface="Calibri" panose="020F0502020204030204" pitchFamily="34" charset="0"/>
            </a:endParaRPr>
          </a:p>
        </p:txBody>
      </p:sp>
      <p:pic>
        <p:nvPicPr>
          <p:cNvPr id="4" name="Picture 2" descr="N:\RRD Photo Library\Miscellaneous\Logos\_DEQ logos\DEQ logo.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00400" y="5478689"/>
            <a:ext cx="1843334" cy="70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http://www.lssu.edu/eng/pdc/images/2010medc_logo.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324600" y="5274432"/>
            <a:ext cx="19939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stretch>
            <a:fillRect/>
          </a:stretch>
        </p:blipFill>
        <p:spPr>
          <a:xfrm>
            <a:off x="7558400" y="152401"/>
            <a:ext cx="1359877" cy="762000"/>
          </a:xfrm>
          <a:prstGeom prst="rect">
            <a:avLst/>
          </a:prstGeom>
        </p:spPr>
      </p:pic>
    </p:spTree>
    <p:extLst>
      <p:ext uri="{BB962C8B-B14F-4D97-AF65-F5344CB8AC3E}">
        <p14:creationId xmlns:p14="http://schemas.microsoft.com/office/powerpoint/2010/main" val="28019291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p:cNvSpPr>
          <p:nvPr/>
        </p:nvSpPr>
        <p:spPr bwMode="auto">
          <a:xfrm>
            <a:off x="6934200" y="4014788"/>
            <a:ext cx="1155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eaLnBrk="0" hangingPunct="0">
              <a:spcBef>
                <a:spcPts val="300"/>
              </a:spcBef>
              <a:buClr>
                <a:srgbClr val="A04DA3"/>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eaLnBrk="1" hangingPunct="1">
              <a:spcBef>
                <a:spcPct val="0"/>
              </a:spcBef>
              <a:buClrTx/>
              <a:buFontTx/>
              <a:buNone/>
            </a:pPr>
            <a:endParaRPr lang="en-US" altLang="en-US" sz="1800">
              <a:solidFill>
                <a:srgbClr val="000000"/>
              </a:solidFill>
              <a:latin typeface="Arial" charset="0"/>
              <a:cs typeface="Arial" charset="0"/>
            </a:endParaRPr>
          </a:p>
        </p:txBody>
      </p:sp>
      <p:sp>
        <p:nvSpPr>
          <p:cNvPr id="28676" name="Rectangle 3"/>
          <p:cNvSpPr>
            <a:spLocks noChangeArrowheads="1"/>
          </p:cNvSpPr>
          <p:nvPr/>
        </p:nvSpPr>
        <p:spPr bwMode="auto">
          <a:xfrm>
            <a:off x="457200" y="990600"/>
            <a:ext cx="7162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300"/>
              </a:spcBef>
              <a:buClr>
                <a:srgbClr val="A04DA3"/>
              </a:buClr>
              <a:buFont typeface="Georgia" pitchFamily="18" charset="0"/>
              <a:buChar char="•"/>
              <a:defRPr sz="2800">
                <a:solidFill>
                  <a:schemeClr val="tx1"/>
                </a:solidFill>
                <a:latin typeface="Georgia" pitchFamily="18" charset="0"/>
              </a:defRPr>
            </a:lvl1pPr>
            <a:lvl2pPr marL="657225" indent="-246063"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A04DA3"/>
              </a:buClr>
              <a:buFont typeface="Georgia" pitchFamily="18" charset="0"/>
              <a:buChar char="▫"/>
              <a:defRPr sz="2000">
                <a:solidFill>
                  <a:srgbClr val="A04DA3"/>
                </a:solidFill>
                <a:latin typeface="Georgia" pitchFamily="18"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lgn="ctr" eaLnBrk="1" hangingPunct="1">
              <a:spcBef>
                <a:spcPct val="0"/>
              </a:spcBef>
              <a:buClrTx/>
              <a:buFontTx/>
              <a:buNone/>
            </a:pPr>
            <a:endParaRPr lang="en-US" altLang="en-US" sz="1400" dirty="0">
              <a:solidFill>
                <a:srgbClr val="F3FFE7"/>
              </a:solidFill>
              <a:latin typeface="Arial" charset="0"/>
            </a:endParaRPr>
          </a:p>
          <a:p>
            <a:pPr algn="ctr" eaLnBrk="1" hangingPunct="1">
              <a:spcBef>
                <a:spcPct val="0"/>
              </a:spcBef>
              <a:buClrTx/>
              <a:buFontTx/>
              <a:buNone/>
            </a:pPr>
            <a:r>
              <a:rPr lang="en-US" altLang="en-US" sz="4000" b="1" dirty="0" smtClean="0">
                <a:solidFill>
                  <a:srgbClr val="003366"/>
                </a:solidFill>
                <a:latin typeface="Calibri" panose="020F0502020204030204" pitchFamily="34" charset="0"/>
              </a:rPr>
              <a:t>Leveling </a:t>
            </a:r>
            <a:r>
              <a:rPr lang="en-US" altLang="en-US" sz="4000" b="1" dirty="0">
                <a:solidFill>
                  <a:srgbClr val="003366"/>
                </a:solidFill>
                <a:latin typeface="Calibri" panose="020F0502020204030204" pitchFamily="34" charset="0"/>
              </a:rPr>
              <a:t>the Playing </a:t>
            </a:r>
            <a:r>
              <a:rPr lang="en-US" altLang="en-US" sz="4000" b="1" dirty="0" smtClean="0">
                <a:solidFill>
                  <a:srgbClr val="003366"/>
                </a:solidFill>
                <a:latin typeface="Calibri" panose="020F0502020204030204" pitchFamily="34" charset="0"/>
              </a:rPr>
              <a:t>Field</a:t>
            </a:r>
            <a:endParaRPr lang="en-US" altLang="en-US" sz="4000" b="1" dirty="0">
              <a:solidFill>
                <a:srgbClr val="003366"/>
              </a:solidFill>
              <a:latin typeface="Calibri" panose="020F0502020204030204" pitchFamily="34" charset="0"/>
            </a:endParaRPr>
          </a:p>
        </p:txBody>
      </p:sp>
      <p:pic>
        <p:nvPicPr>
          <p:cNvPr id="28678" name="Picture 11" descr="Field pic for present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156" y="2209800"/>
            <a:ext cx="4074819" cy="311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5" descr="Bef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43" y="2209800"/>
            <a:ext cx="4827732" cy="3131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2" descr="N:\RRD Photo Library\Miscellaneous\Logos\_DEQ logos\DEQ logo.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505200" y="5874916"/>
            <a:ext cx="1671638" cy="63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1" descr="http://www.lssu.edu/eng/pdc/images/2010medc_logo.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677025" y="5816211"/>
            <a:ext cx="1530350" cy="69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a:stretch>
            <a:fillRect/>
          </a:stretch>
        </p:blipFill>
        <p:spPr>
          <a:xfrm>
            <a:off x="7558400" y="152401"/>
            <a:ext cx="1359877" cy="762000"/>
          </a:xfrm>
          <a:prstGeom prst="rect">
            <a:avLst/>
          </a:prstGeom>
        </p:spPr>
      </p:pic>
    </p:spTree>
    <p:extLst>
      <p:ext uri="{BB962C8B-B14F-4D97-AF65-F5344CB8AC3E}">
        <p14:creationId xmlns:p14="http://schemas.microsoft.com/office/powerpoint/2010/main" val="2928205701"/>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xmlns=""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2230</TotalTime>
  <Words>3614</Words>
  <Application>Microsoft Office PowerPoint</Application>
  <PresentationFormat>On-screen Show (4:3)</PresentationFormat>
  <Paragraphs>482</Paragraphs>
  <Slides>43</Slides>
  <Notes>41</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Frame</vt:lpstr>
      <vt:lpstr>Brownfields 101</vt:lpstr>
      <vt:lpstr>What is a brownfield?</vt:lpstr>
      <vt:lpstr>What is a brownfield?</vt:lpstr>
      <vt:lpstr>What is a  brownfield?</vt:lpstr>
      <vt:lpstr>Brownfield Projects  Near You</vt:lpstr>
      <vt:lpstr>Brownfield Projects  Near You</vt:lpstr>
      <vt:lpstr>Brownfields 101 Overview</vt:lpstr>
      <vt:lpstr>Brownfield Staff</vt:lpstr>
      <vt:lpstr>PowerPoint Presentation</vt:lpstr>
      <vt:lpstr>DEQ Brownfield Redevelopment Incentives</vt:lpstr>
      <vt:lpstr>PowerPoint Presentation</vt:lpstr>
      <vt:lpstr>PowerPoint Presentation</vt:lpstr>
      <vt:lpstr>PowerPoint Presentation</vt:lpstr>
      <vt:lpstr>PowerPoint Presentation</vt:lpstr>
      <vt:lpstr>Tax Increment Financing It comes from the increase in property taxes  paid when a property is redeveloped or improved.</vt:lpstr>
      <vt:lpstr>Brownfield TIF:  How It Works</vt:lpstr>
      <vt:lpstr>PowerPoint Presentation</vt:lpstr>
      <vt:lpstr>PowerPoint Presentation</vt:lpstr>
      <vt:lpstr>Brownfield TIF: How it works</vt:lpstr>
      <vt:lpstr>How is DEQ funding determined?</vt:lpstr>
      <vt:lpstr>PowerPoint Presentation</vt:lpstr>
      <vt:lpstr>Where does TIF come from?</vt:lpstr>
      <vt:lpstr>PowerPoint Presentation</vt:lpstr>
      <vt:lpstr>How do we get TIF?</vt:lpstr>
      <vt:lpstr>PowerPoint Presentation</vt:lpstr>
      <vt:lpstr>What else can a BRA do? LSRRF</vt:lpstr>
      <vt:lpstr>What property is eligible for brownfield TIF? </vt:lpstr>
      <vt:lpstr>What property is eligible for brownfield TIF? </vt:lpstr>
      <vt:lpstr>What can a BRA do? Preapproved Activities</vt:lpstr>
      <vt:lpstr>PowerPoint Presentation</vt:lpstr>
      <vt:lpstr>PowerPoint Presentation</vt:lpstr>
      <vt:lpstr>And one more thing…</vt:lpstr>
      <vt:lpstr>How does a BRA do a Brownfield Plan?</vt:lpstr>
      <vt:lpstr>How does a BRA do a Brownfield Plan?</vt:lpstr>
      <vt:lpstr>How does a BRA do a Brownfield Plan?</vt:lpstr>
      <vt:lpstr>PowerPoint Presentation</vt:lpstr>
      <vt:lpstr>How does a BRA do an Act 381 Work Plan?</vt:lpstr>
      <vt:lpstr>Where are brownfield sites in my community?</vt:lpstr>
      <vt:lpstr>PowerPoint Presentation</vt:lpstr>
      <vt:lpstr>What other tools can I use? </vt:lpstr>
      <vt:lpstr>What other tools can I use?</vt:lpstr>
      <vt:lpstr>Questions? Ask us!</vt:lpstr>
      <vt:lpstr>PowerPoint Presentation</vt:lpstr>
    </vt:vector>
  </TitlesOfParts>
  <Company>State of Michigan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Brownfields 101</dc:title>
  <dc:creator>Wenzlick, Susan (DEQ)</dc:creator>
  <cp:lastModifiedBy>atorres</cp:lastModifiedBy>
  <cp:revision>170</cp:revision>
  <dcterms:created xsi:type="dcterms:W3CDTF">2016-02-12T18:11:19Z</dcterms:created>
  <dcterms:modified xsi:type="dcterms:W3CDTF">2016-07-28T13:44:50Z</dcterms:modified>
</cp:coreProperties>
</file>